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83" r:id="rId3"/>
    <p:sldId id="278" r:id="rId4"/>
    <p:sldId id="291" r:id="rId5"/>
    <p:sldId id="287" r:id="rId6"/>
    <p:sldId id="293" r:id="rId7"/>
    <p:sldId id="294" r:id="rId8"/>
    <p:sldId id="271" r:id="rId9"/>
    <p:sldId id="272" r:id="rId10"/>
    <p:sldId id="279" r:id="rId11"/>
    <p:sldId id="280" r:id="rId12"/>
    <p:sldId id="270" r:id="rId13"/>
    <p:sldId id="288" r:id="rId14"/>
    <p:sldId id="289" r:id="rId15"/>
    <p:sldId id="284" r:id="rId16"/>
    <p:sldId id="282" r:id="rId17"/>
    <p:sldId id="292" r:id="rId18"/>
    <p:sldId id="281" r:id="rId19"/>
    <p:sldId id="285" r:id="rId20"/>
    <p:sldId id="290" r:id="rId21"/>
    <p:sldId id="28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25" autoAdjust="0"/>
    <p:restoredTop sz="94660"/>
  </p:normalViewPr>
  <p:slideViewPr>
    <p:cSldViewPr snapToGrid="0">
      <p:cViewPr varScale="1">
        <p:scale>
          <a:sx n="105" d="100"/>
          <a:sy n="105" d="100"/>
        </p:scale>
        <p:origin x="126"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 Import</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Import</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Sheet1!$A$2:$A$7</c:f>
              <c:strCache>
                <c:ptCount val="6"/>
                <c:pt idx="0">
                  <c:v>Fuel</c:v>
                </c:pt>
                <c:pt idx="1">
                  <c:v>Motor vehicles</c:v>
                </c:pt>
                <c:pt idx="2">
                  <c:v>Raw minerals</c:v>
                </c:pt>
                <c:pt idx="3">
                  <c:v>Food</c:v>
                </c:pt>
                <c:pt idx="4">
                  <c:v>Electronic devices</c:v>
                </c:pt>
                <c:pt idx="5">
                  <c:v>Chemicals</c:v>
                </c:pt>
              </c:strCache>
            </c:strRef>
          </c:cat>
          <c:val>
            <c:numRef>
              <c:f>Sheet1!$B$2:$B$7</c:f>
              <c:numCache>
                <c:formatCode>General</c:formatCode>
                <c:ptCount val="6"/>
                <c:pt idx="0">
                  <c:v>17</c:v>
                </c:pt>
                <c:pt idx="1">
                  <c:v>10</c:v>
                </c:pt>
                <c:pt idx="2">
                  <c:v>10</c:v>
                </c:pt>
                <c:pt idx="3">
                  <c:v>7</c:v>
                </c:pt>
                <c:pt idx="4">
                  <c:v>8</c:v>
                </c:pt>
                <c:pt idx="5">
                  <c:v>9</c:v>
                </c:pt>
              </c:numCache>
            </c:numRef>
          </c:val>
          <c:extLst>
            <c:ext xmlns:c16="http://schemas.microsoft.com/office/drawing/2014/chart" uri="{C3380CC4-5D6E-409C-BE32-E72D297353CC}">
              <c16:uniqueId val="{00000000-D48F-4424-9226-E4ADC564C689}"/>
            </c:ext>
          </c:extLst>
        </c:ser>
        <c:dLbls>
          <c:dLblPos val="inEnd"/>
          <c:showLegendKey val="0"/>
          <c:showVal val="1"/>
          <c:showCatName val="0"/>
          <c:showSerName val="0"/>
          <c:showPercent val="0"/>
          <c:showBubbleSize val="0"/>
        </c:dLbls>
        <c:gapWidth val="65"/>
        <c:axId val="1444957120"/>
        <c:axId val="1444957536"/>
      </c:barChart>
      <c:catAx>
        <c:axId val="1444957120"/>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444957536"/>
        <c:crosses val="autoZero"/>
        <c:auto val="1"/>
        <c:lblAlgn val="ctr"/>
        <c:lblOffset val="100"/>
        <c:noMultiLvlLbl val="0"/>
      </c:catAx>
      <c:valAx>
        <c:axId val="1444957536"/>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444957120"/>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US"/>
              <a:t>Media user-rate</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For News</c:v>
                </c:pt>
              </c:strCache>
            </c:strRef>
          </c:tx>
          <c:spPr>
            <a:ln w="22225" cap="rnd" cmpd="sng" algn="ctr">
              <a:solidFill>
                <a:schemeClr val="accent2">
                  <a:tint val="77000"/>
                </a:schemeClr>
              </a:solidFill>
              <a:round/>
            </a:ln>
            <a:effectLst/>
          </c:spPr>
          <c:marker>
            <c:symbol val="none"/>
          </c:marker>
          <c:cat>
            <c:strRef>
              <c:f>Sheet1!$A$2:$A$6</c:f>
              <c:strCache>
                <c:ptCount val="5"/>
                <c:pt idx="0">
                  <c:v>Facebook</c:v>
                </c:pt>
                <c:pt idx="1">
                  <c:v>Whatsapp</c:v>
                </c:pt>
                <c:pt idx="2">
                  <c:v>YouTube</c:v>
                </c:pt>
                <c:pt idx="3">
                  <c:v>Instagram</c:v>
                </c:pt>
                <c:pt idx="4">
                  <c:v>Twitter</c:v>
                </c:pt>
              </c:strCache>
            </c:strRef>
          </c:cat>
          <c:val>
            <c:numRef>
              <c:f>Sheet1!$B$2:$B$6</c:f>
              <c:numCache>
                <c:formatCode>General</c:formatCode>
                <c:ptCount val="5"/>
                <c:pt idx="0">
                  <c:v>54</c:v>
                </c:pt>
                <c:pt idx="1">
                  <c:v>27</c:v>
                </c:pt>
                <c:pt idx="2">
                  <c:v>25</c:v>
                </c:pt>
                <c:pt idx="3">
                  <c:v>13</c:v>
                </c:pt>
                <c:pt idx="4">
                  <c:v>8</c:v>
                </c:pt>
              </c:numCache>
            </c:numRef>
          </c:val>
          <c:smooth val="0"/>
          <c:extLst>
            <c:ext xmlns:c16="http://schemas.microsoft.com/office/drawing/2014/chart" uri="{C3380CC4-5D6E-409C-BE32-E72D297353CC}">
              <c16:uniqueId val="{00000000-7B36-4628-BC36-F5CED7477C2F}"/>
            </c:ext>
          </c:extLst>
        </c:ser>
        <c:ser>
          <c:idx val="1"/>
          <c:order val="1"/>
          <c:tx>
            <c:strRef>
              <c:f>Sheet1!$C$1</c:f>
              <c:strCache>
                <c:ptCount val="1"/>
                <c:pt idx="0">
                  <c:v>for Other purpose</c:v>
                </c:pt>
              </c:strCache>
            </c:strRef>
          </c:tx>
          <c:spPr>
            <a:ln w="22225" cap="rnd" cmpd="sng" algn="ctr">
              <a:solidFill>
                <a:schemeClr val="accent2">
                  <a:shade val="76000"/>
                </a:schemeClr>
              </a:solidFill>
              <a:round/>
            </a:ln>
            <a:effectLst/>
          </c:spPr>
          <c:marker>
            <c:symbol val="none"/>
          </c:marker>
          <c:cat>
            <c:strRef>
              <c:f>Sheet1!$A$2:$A$6</c:f>
              <c:strCache>
                <c:ptCount val="5"/>
                <c:pt idx="0">
                  <c:v>Facebook</c:v>
                </c:pt>
                <c:pt idx="1">
                  <c:v>Whatsapp</c:v>
                </c:pt>
                <c:pt idx="2">
                  <c:v>YouTube</c:v>
                </c:pt>
                <c:pt idx="3">
                  <c:v>Instagram</c:v>
                </c:pt>
                <c:pt idx="4">
                  <c:v>Twitter</c:v>
                </c:pt>
              </c:strCache>
            </c:strRef>
          </c:cat>
          <c:val>
            <c:numRef>
              <c:f>Sheet1!$C$2:$C$6</c:f>
              <c:numCache>
                <c:formatCode>General</c:formatCode>
                <c:ptCount val="5"/>
                <c:pt idx="0">
                  <c:v>77</c:v>
                </c:pt>
                <c:pt idx="1">
                  <c:v>78</c:v>
                </c:pt>
                <c:pt idx="2">
                  <c:v>69</c:v>
                </c:pt>
                <c:pt idx="3">
                  <c:v>41</c:v>
                </c:pt>
                <c:pt idx="4">
                  <c:v>19</c:v>
                </c:pt>
              </c:numCache>
            </c:numRef>
          </c:val>
          <c:smooth val="0"/>
          <c:extLst>
            <c:ext xmlns:c16="http://schemas.microsoft.com/office/drawing/2014/chart" uri="{C3380CC4-5D6E-409C-BE32-E72D297353CC}">
              <c16:uniqueId val="{00000001-7B36-4628-BC36-F5CED7477C2F}"/>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443422704"/>
        <c:axId val="1443421872"/>
      </c:lineChart>
      <c:catAx>
        <c:axId val="1443422704"/>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1443421872"/>
        <c:crosses val="autoZero"/>
        <c:auto val="1"/>
        <c:lblAlgn val="ctr"/>
        <c:lblOffset val="100"/>
        <c:noMultiLvlLbl val="0"/>
      </c:catAx>
      <c:valAx>
        <c:axId val="14434218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1443422704"/>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Sheet1!$A$2:$A$13</cx:f>
        <cx:lvl ptCount="12">
          <cx:pt idx="0">January</cx:pt>
          <cx:pt idx="1">February</cx:pt>
          <cx:pt idx="2">March</cx:pt>
          <cx:pt idx="3">April</cx:pt>
          <cx:pt idx="4">May</cx:pt>
          <cx:pt idx="5">June</cx:pt>
          <cx:pt idx="6">July</cx:pt>
          <cx:pt idx="7">August</cx:pt>
          <cx:pt idx="8">September</cx:pt>
          <cx:pt idx="9">October</cx:pt>
          <cx:pt idx="10">November</cx:pt>
          <cx:pt idx="11">December</cx:pt>
        </cx:lvl>
      </cx:strDim>
      <cx:numDim type="val">
        <cx:f>Sheet1!$B$2:$B$13</cx:f>
        <cx:lvl ptCount="12" formatCode="General">
          <cx:pt idx="0">37972.838000000003</cx:pt>
          <cx:pt idx="1">38946.250999999997</cx:pt>
          <cx:pt idx="2">39197.663</cx:pt>
          <cx:pt idx="3">39113.932000000001</cx:pt>
          <cx:pt idx="4">39731.137000000002</cx:pt>
          <cx:pt idx="5">39394.504999999997</cx:pt>
          <cx:pt idx="6">39550.248</cx:pt>
          <cx:pt idx="7">39234.427000000003</cx:pt>
          <cx:pt idx="8">39802.891000000003</cx:pt>
          <cx:pt idx="9">39475.144</cx:pt>
          <cx:pt idx="10">39688.819000000003</cx:pt>
          <cx:pt idx="11">39924.159</cx:pt>
        </cx:lvl>
      </cx:numDim>
    </cx:data>
    <cx:data id="1">
      <cx:strDim type="cat">
        <cx:f>Sheet1!$A$2:$A$13</cx:f>
        <cx:lvl ptCount="12">
          <cx:pt idx="0">January</cx:pt>
          <cx:pt idx="1">February</cx:pt>
          <cx:pt idx="2">March</cx:pt>
          <cx:pt idx="3">April</cx:pt>
          <cx:pt idx="4">May</cx:pt>
          <cx:pt idx="5">June</cx:pt>
          <cx:pt idx="6">July</cx:pt>
          <cx:pt idx="7">August</cx:pt>
          <cx:pt idx="8">September</cx:pt>
          <cx:pt idx="9">October</cx:pt>
          <cx:pt idx="10">November</cx:pt>
          <cx:pt idx="11">December</cx:pt>
        </cx:lvl>
      </cx:strDim>
      <cx:numDim type="val">
        <cx:f>Sheet1!$C$2:$C$13</cx:f>
        <cx:lvl ptCount="12" formatCode="General">
          <cx:pt idx="0">40006.514999999999</cx:pt>
          <cx:pt idx="1">39959.25</cx:pt>
          <cx:pt idx="2">41360.116999999998</cx:pt>
          <cx:pt idx="3">41639.938000000002</cx:pt>
          <cx:pt idx="4">42570.896000000001</cx:pt>
          <cx:pt idx="5">41791.665999999997</cx:pt>
          <cx:pt idx="6">42897.680999999997</cx:pt>
          <cx:pt idx="7">42325.186999999998</cx:pt>
          <cx:pt idx="8">42813.980000000003</cx:pt>
          <cx:pt idx="9">42930.298999999999</cx:pt>
          <cx:pt idx="10">42827.082000000002</cx:pt>
          <cx:pt idx="11">43117.482000000004</cx:pt>
        </cx:lvl>
      </cx:numDim>
    </cx:data>
  </cx:chartData>
  <cx:chart>
    <cx:title pos="t" align="ctr" overlay="0">
      <cx:tx>
        <cx:rich>
          <a:bodyPr rot="0" spcFirstLastPara="1" vertOverflow="ellipsis" vert="horz" wrap="square" lIns="38100" tIns="19050" rIns="38100" bIns="19050" anchor="ctr" anchorCtr="1" compatLnSpc="0"/>
          <a:lstStyle/>
          <a:p>
            <a:pPr algn="ctr" rtl="0">
              <a:defRPr sz="1862" b="0" i="0" u="none" strike="noStrike" kern="1200" spc="0" baseline="0">
                <a:solidFill>
                  <a:prstClr val="black">
                    <a:lumMod val="65000"/>
                    <a:lumOff val="35000"/>
                  </a:prstClr>
                </a:solidFill>
                <a:latin typeface="+mn-lt"/>
                <a:ea typeface="+mn-ea"/>
                <a:cs typeface="+mn-cs"/>
              </a:defRPr>
            </a:pPr>
            <a:r>
              <a:rPr kumimoji="0" lang="en-US" sz="1862" b="0" i="0" u="none" strike="noStrike" kern="1200" cap="none" spc="0" normalizeH="0" baseline="0" noProof="0">
                <a:ln>
                  <a:noFill/>
                </a:ln>
                <a:solidFill>
                  <a:prstClr val="black">
                    <a:lumMod val="65000"/>
                    <a:lumOff val="35000"/>
                  </a:prstClr>
                </a:solidFill>
                <a:effectLst/>
                <a:uLnTx/>
                <a:uFillTx/>
                <a:latin typeface="Calibri" panose="020F0502020204030204"/>
              </a:rPr>
              <a:t>Foreign Exchange Reserves</a:t>
            </a:r>
          </a:p>
        </cx:rich>
      </cx:tx>
    </cx:title>
    <cx:plotArea>
      <cx:plotAreaRegion>
        <cx:series layoutId="boxWhisker" uniqueId="{CECB9BAB-ECE0-48B5-BA7D-CCB54F604D37}">
          <cx:tx>
            <cx:txData>
              <cx:f>Sheet1!$B$1</cx:f>
              <cx:v>2018</cx:v>
            </cx:txData>
          </cx:tx>
          <cx:dataId val="0"/>
          <cx:layoutPr>
            <cx:statistics quartileMethod="exclusive"/>
          </cx:layoutPr>
        </cx:series>
        <cx:series layoutId="boxWhisker" uniqueId="{7B7F0977-FC02-4ED4-81CF-D1AD6006404A}">
          <cx:tx>
            <cx:txData>
              <cx:f>Sheet1!$C$1</cx:f>
              <cx:v>2019</cx:v>
            </cx:txData>
          </cx:tx>
          <cx:dataId val="1"/>
          <cx:layoutPr>
            <cx:statistics quartileMethod="exclusive"/>
          </cx:layoutPr>
        </cx:series>
      </cx:plotAreaRegion>
      <cx:axis id="0">
        <cx:catScaling gapWidth="1.5"/>
        <cx:tickLabels/>
      </cx:axis>
      <cx:axis id="1">
        <cx:valScaling/>
        <cx:majorGridlines/>
        <cx:tickLabels/>
      </cx:axis>
    </cx:plotArea>
    <cx:legend pos="b" align="ctr" overlay="0">
      <cx:spPr>
        <a:solidFill>
          <a:schemeClr val="bg1"/>
        </a:solidFill>
        <a:ln>
          <a:solidFill>
            <a:schemeClr val="tx1"/>
          </a:solidFill>
        </a:ln>
      </cx:sp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Reversed" id="22">
  <a:schemeClr val="accent2"/>
</cs:colorStyle>
</file>

<file path=ppt/charts/style1.xml><?xml version="1.0" encoding="utf-8"?>
<cs:chartStyle xmlns:cs="http://schemas.microsoft.com/office/drawing/2012/chartStyle" xmlns:a="http://schemas.openxmlformats.org/drawingml/2006/main" id="408">
  <cs:axisTitle>
    <cs:lnRef idx="0"/>
    <cs:fillRef idx="0"/>
    <cs:effectRef idx="0"/>
    <cs:fontRef idx="minor">
      <a:schemeClr val="dk1">
        <a:lumMod val="75000"/>
        <a:lumOff val="25000"/>
      </a:schemeClr>
    </cs:fontRef>
    <cs:defRPr sz="1197"/>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baseline="0"/>
    <cs:bodyPr rot="-60000000" vert="horz"/>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cs:dataLabel>
  <cs:dataLabelCallout>
    <cs:lnRef idx="0"/>
    <cs:fillRef idx="0"/>
    <cs:effectRef idx="0"/>
    <cs:fontRef idx="minor">
      <a:schemeClr val="dk1">
        <a:lumMod val="75000"/>
        <a:lumOff val="25000"/>
      </a:schemeClr>
    </cs:fontRef>
    <cs:spPr>
      <a:solidFill>
        <a:schemeClr val="dk1">
          <a:lumMod val="65000"/>
          <a:lumOff val="35000"/>
          <a:alpha val="7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lumMod val="60000"/>
          <a:alpha val="85000"/>
        </a:schemeClr>
      </a:solidFill>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1197"/>
  </cs:dataTable>
  <cs:downBar>
    <cs:lnRef idx="0"/>
    <cs:fillRef idx="0"/>
    <cs:effectRef idx="0"/>
    <cs:fontRef idx="minor">
      <a:schemeClr val="dk1"/>
    </cs:fontRef>
    <cs:spPr>
      <a:solidFill>
        <a:schemeClr val="dk1">
          <a:lumMod val="65000"/>
          <a:lumOff val="35000"/>
        </a:schemeClr>
      </a:solidFill>
      <a:ln w="9525" cap="flat" cmpd="sng" algn="ctr">
        <a:solidFill>
          <a:schemeClr val="dk1">
            <a:lumMod val="65000"/>
            <a:lumOff val="35000"/>
          </a:schemeClr>
        </a:solidFill>
        <a:round/>
      </a:ln>
    </cs:spPr>
  </cs:downBar>
  <cs:dropLine>
    <cs:lnRef idx="0"/>
    <cs:fillRef idx="0"/>
    <cs:effectRef idx="0"/>
    <cs:fontRef idx="minor">
      <a:schemeClr val="dk1"/>
    </cs:fontRef>
  </cs:dropLine>
  <cs:errorBar>
    <cs:lnRef idx="0"/>
    <cs:fillRef idx="0"/>
    <cs:effectRef idx="0"/>
    <cs:fontRef idx="minor">
      <a:schemeClr val="dk1"/>
    </cs:fontRef>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15875" cap="flat" cmpd="sng" algn="ctr">
        <a:solidFill>
          <a:schemeClr val="dk1">
            <a:lumMod val="65000"/>
            <a:lumOff val="35000"/>
          </a:schemeClr>
        </a:solidFill>
        <a:round/>
      </a:ln>
    </cs:spPr>
  </cs:hiLoLine>
  <cs:leaderLine>
    <cs:lnRef idx="0"/>
    <cs:fillRef idx="0"/>
    <cs:effectRef idx="0"/>
    <cs:fontRef idx="minor">
      <a:schemeClr val="dk1"/>
    </cs:fontRef>
  </cs:leaderLine>
  <cs:legend>
    <cs:lnRef idx="0"/>
    <cs:fillRef idx="0"/>
    <cs:effectRef idx="0"/>
    <cs:fontRef idx="minor">
      <a:schemeClr val="dk1">
        <a:lumMod val="75000"/>
        <a:lumOff val="25000"/>
      </a:schemeClr>
    </cs:fontRef>
    <cs:spPr>
      <a:solidFill>
        <a:schemeClr val="lt1">
          <a:lumMod val="95000"/>
          <a:alpha val="39000"/>
        </a:schemeClr>
      </a:solidFill>
    </cs:spPr>
    <cs:defRPr sz="1197"/>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bodyPr rot="-60000000" vert="horz"/>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inor">
      <a:schemeClr val="dk1">
        <a:lumMod val="75000"/>
        <a:lumOff val="25000"/>
      </a:schemeClr>
    </cs:fontRef>
    <cs:defRPr sz="2200" b="1" kern="1200" baseline="0"/>
    <cs:bodyPr rot="0" vert="horz"/>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1197"/>
  </cs:trendlineLabel>
  <cs:upBar>
    <cs:lnRef idx="0"/>
    <cs:fillRef idx="0"/>
    <cs:effectRef idx="0"/>
    <cs:fontRef idx="minor">
      <a:schemeClr val="dk1"/>
    </cs:fontRef>
    <cs:spPr>
      <a:solidFill>
        <a:schemeClr val="lt1"/>
      </a:solidFill>
      <a:ln w="9525" cap="flat" cmpd="sng" algn="ctr">
        <a:solidFill>
          <a:schemeClr val="lt1">
            <a:lumMod val="85000"/>
          </a:schemeClr>
        </a:solidFill>
        <a:round/>
      </a:ln>
    </cs:spPr>
  </cs:upBar>
  <cs:valueAxis>
    <cs:lnRef idx="0"/>
    <cs:fillRef idx="0"/>
    <cs:effectRef idx="0"/>
    <cs:fontRef idx="minor">
      <a:schemeClr val="dk1">
        <a:lumMod val="75000"/>
        <a:lumOff val="25000"/>
      </a:schemeClr>
    </cs:fontRef>
    <cs:defRPr sz="1197" kern="1200"/>
    <cs:bodyPr rot="-60000000" vert="horz"/>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DC2F860-4A3C-4406-AAB5-E30F3E959B8B}" type="datetimeFigureOut">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89B4C-CF93-4996-A778-4E04449C2B6A}" type="slidenum">
              <a:rPr lang="en-US" smtClean="0"/>
              <a:t>‹#›</a:t>
            </a:fld>
            <a:endParaRPr lang="en-US"/>
          </a:p>
        </p:txBody>
      </p:sp>
    </p:spTree>
    <p:extLst>
      <p:ext uri="{BB962C8B-B14F-4D97-AF65-F5344CB8AC3E}">
        <p14:creationId xmlns:p14="http://schemas.microsoft.com/office/powerpoint/2010/main" val="1019827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C2F860-4A3C-4406-AAB5-E30F3E959B8B}" type="datetimeFigureOut">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89B4C-CF93-4996-A778-4E04449C2B6A}" type="slidenum">
              <a:rPr lang="en-US" smtClean="0"/>
              <a:t>‹#›</a:t>
            </a:fld>
            <a:endParaRPr lang="en-US"/>
          </a:p>
        </p:txBody>
      </p:sp>
    </p:spTree>
    <p:extLst>
      <p:ext uri="{BB962C8B-B14F-4D97-AF65-F5344CB8AC3E}">
        <p14:creationId xmlns:p14="http://schemas.microsoft.com/office/powerpoint/2010/main" val="1928377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C2F860-4A3C-4406-AAB5-E30F3E959B8B}" type="datetimeFigureOut">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89B4C-CF93-4996-A778-4E04449C2B6A}" type="slidenum">
              <a:rPr lang="en-US" smtClean="0"/>
              <a:t>‹#›</a:t>
            </a:fld>
            <a:endParaRPr lang="en-US"/>
          </a:p>
        </p:txBody>
      </p:sp>
    </p:spTree>
    <p:extLst>
      <p:ext uri="{BB962C8B-B14F-4D97-AF65-F5344CB8AC3E}">
        <p14:creationId xmlns:p14="http://schemas.microsoft.com/office/powerpoint/2010/main" val="355721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C2F860-4A3C-4406-AAB5-E30F3E959B8B}" type="datetimeFigureOut">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89B4C-CF93-4996-A778-4E04449C2B6A}" type="slidenum">
              <a:rPr lang="en-US" smtClean="0"/>
              <a:t>‹#›</a:t>
            </a:fld>
            <a:endParaRPr lang="en-US"/>
          </a:p>
        </p:txBody>
      </p:sp>
    </p:spTree>
    <p:extLst>
      <p:ext uri="{BB962C8B-B14F-4D97-AF65-F5344CB8AC3E}">
        <p14:creationId xmlns:p14="http://schemas.microsoft.com/office/powerpoint/2010/main" val="2925088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DC2F860-4A3C-4406-AAB5-E30F3E959B8B}" type="datetimeFigureOut">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89B4C-CF93-4996-A778-4E04449C2B6A}" type="slidenum">
              <a:rPr lang="en-US" smtClean="0"/>
              <a:t>‹#›</a:t>
            </a:fld>
            <a:endParaRPr lang="en-US"/>
          </a:p>
        </p:txBody>
      </p:sp>
    </p:spTree>
    <p:extLst>
      <p:ext uri="{BB962C8B-B14F-4D97-AF65-F5344CB8AC3E}">
        <p14:creationId xmlns:p14="http://schemas.microsoft.com/office/powerpoint/2010/main" val="3525864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DC2F860-4A3C-4406-AAB5-E30F3E959B8B}" type="datetimeFigureOut">
              <a:rPr lang="en-US" smtClean="0"/>
              <a:t>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89B4C-CF93-4996-A778-4E04449C2B6A}" type="slidenum">
              <a:rPr lang="en-US" smtClean="0"/>
              <a:t>‹#›</a:t>
            </a:fld>
            <a:endParaRPr lang="en-US"/>
          </a:p>
        </p:txBody>
      </p:sp>
    </p:spTree>
    <p:extLst>
      <p:ext uri="{BB962C8B-B14F-4D97-AF65-F5344CB8AC3E}">
        <p14:creationId xmlns:p14="http://schemas.microsoft.com/office/powerpoint/2010/main" val="261100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DC2F860-4A3C-4406-AAB5-E30F3E959B8B}" type="datetimeFigureOut">
              <a:rPr lang="en-US" smtClean="0"/>
              <a:t>1/20/2020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589B4C-CF93-4996-A778-4E04449C2B6A}" type="slidenum">
              <a:rPr lang="en-US" smtClean="0"/>
              <a:t>‹#›</a:t>
            </a:fld>
            <a:endParaRPr lang="en-US"/>
          </a:p>
        </p:txBody>
      </p:sp>
    </p:spTree>
    <p:extLst>
      <p:ext uri="{BB962C8B-B14F-4D97-AF65-F5344CB8AC3E}">
        <p14:creationId xmlns:p14="http://schemas.microsoft.com/office/powerpoint/2010/main" val="348678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DC2F860-4A3C-4406-AAB5-E30F3E959B8B}" type="datetimeFigureOut">
              <a:rPr lang="en-US" smtClean="0"/>
              <a:t>1/20/2020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589B4C-CF93-4996-A778-4E04449C2B6A}" type="slidenum">
              <a:rPr lang="en-US" smtClean="0"/>
              <a:t>‹#›</a:t>
            </a:fld>
            <a:endParaRPr lang="en-US"/>
          </a:p>
        </p:txBody>
      </p:sp>
    </p:spTree>
    <p:extLst>
      <p:ext uri="{BB962C8B-B14F-4D97-AF65-F5344CB8AC3E}">
        <p14:creationId xmlns:p14="http://schemas.microsoft.com/office/powerpoint/2010/main" val="599605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C2F860-4A3C-4406-AAB5-E30F3E959B8B}" type="datetimeFigureOut">
              <a:rPr lang="en-US" smtClean="0"/>
              <a:t>1/20/2020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589B4C-CF93-4996-A778-4E04449C2B6A}" type="slidenum">
              <a:rPr lang="en-US" smtClean="0"/>
              <a:t>‹#›</a:t>
            </a:fld>
            <a:endParaRPr lang="en-US"/>
          </a:p>
        </p:txBody>
      </p:sp>
    </p:spTree>
    <p:extLst>
      <p:ext uri="{BB962C8B-B14F-4D97-AF65-F5344CB8AC3E}">
        <p14:creationId xmlns:p14="http://schemas.microsoft.com/office/powerpoint/2010/main" val="3825307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C2F860-4A3C-4406-AAB5-E30F3E959B8B}" type="datetimeFigureOut">
              <a:rPr lang="en-US" smtClean="0"/>
              <a:t>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89B4C-CF93-4996-A778-4E04449C2B6A}" type="slidenum">
              <a:rPr lang="en-US" smtClean="0"/>
              <a:t>‹#›</a:t>
            </a:fld>
            <a:endParaRPr lang="en-US"/>
          </a:p>
        </p:txBody>
      </p:sp>
    </p:spTree>
    <p:extLst>
      <p:ext uri="{BB962C8B-B14F-4D97-AF65-F5344CB8AC3E}">
        <p14:creationId xmlns:p14="http://schemas.microsoft.com/office/powerpoint/2010/main" val="2911687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C2F860-4A3C-4406-AAB5-E30F3E959B8B}" type="datetimeFigureOut">
              <a:rPr lang="en-US" smtClean="0"/>
              <a:t>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89B4C-CF93-4996-A778-4E04449C2B6A}" type="slidenum">
              <a:rPr lang="en-US" smtClean="0"/>
              <a:t>‹#›</a:t>
            </a:fld>
            <a:endParaRPr lang="en-US"/>
          </a:p>
        </p:txBody>
      </p:sp>
    </p:spTree>
    <p:extLst>
      <p:ext uri="{BB962C8B-B14F-4D97-AF65-F5344CB8AC3E}">
        <p14:creationId xmlns:p14="http://schemas.microsoft.com/office/powerpoint/2010/main" val="1299728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9132">
              <a:srgbClr val="A1AEAF">
                <a:alpha val="0"/>
              </a:srgbClr>
            </a:gs>
            <a:gs pos="37728">
              <a:srgbClr val="6A7B7D"/>
            </a:gs>
            <a:gs pos="70000">
              <a:srgbClr val="98A6A7">
                <a:alpha val="57000"/>
              </a:srgbClr>
            </a:gs>
            <a:gs pos="0">
              <a:schemeClr val="accent6">
                <a:lumMod val="67000"/>
              </a:schemeClr>
            </a:gs>
            <a:gs pos="59000">
              <a:schemeClr val="accent6">
                <a:lumMod val="97000"/>
                <a:alpha val="71000"/>
              </a:schemeClr>
            </a:gs>
            <a:gs pos="86000">
              <a:schemeClr val="accent6">
                <a:alpha val="0"/>
                <a:lumMod val="0"/>
                <a:lumOff val="10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2F860-4A3C-4406-AAB5-E30F3E959B8B}" type="datetimeFigureOut">
              <a:rPr lang="en-US" smtClean="0"/>
              <a:t>1/20/2020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589B4C-CF93-4996-A778-4E04449C2B6A}" type="slidenum">
              <a:rPr lang="en-US" smtClean="0"/>
              <a:t>‹#›</a:t>
            </a:fld>
            <a:endParaRPr lang="en-US"/>
          </a:p>
        </p:txBody>
      </p:sp>
    </p:spTree>
    <p:extLst>
      <p:ext uri="{BB962C8B-B14F-4D97-AF65-F5344CB8AC3E}">
        <p14:creationId xmlns:p14="http://schemas.microsoft.com/office/powerpoint/2010/main" val="2170195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96939" y="1645920"/>
            <a:ext cx="7049192" cy="2677656"/>
          </a:xfrm>
          <a:prstGeom prst="rect">
            <a:avLst/>
          </a:prstGeom>
          <a:noFill/>
        </p:spPr>
        <p:txBody>
          <a:bodyPr wrap="square" rtlCol="0">
            <a:spAutoFit/>
          </a:bodyPr>
          <a:lstStyle/>
          <a:p>
            <a:r>
              <a:rPr lang="en-US" sz="2800" b="1" dirty="0">
                <a:effectLst>
                  <a:outerShdw blurRad="38100" dist="38100" dir="2700000" algn="tl">
                    <a:srgbClr val="000000">
                      <a:alpha val="43137"/>
                    </a:srgbClr>
                  </a:outerShdw>
                </a:effectLst>
              </a:rPr>
              <a:t>Name:</a:t>
            </a:r>
            <a:r>
              <a:rPr lang="en-US" sz="2800" dirty="0"/>
              <a:t> </a:t>
            </a:r>
            <a:r>
              <a:rPr lang="en-US" sz="2800" dirty="0">
                <a:effectLst>
                  <a:outerShdw blurRad="38100" dist="38100" dir="2700000" algn="tl">
                    <a:srgbClr val="000000">
                      <a:alpha val="43137"/>
                    </a:srgbClr>
                  </a:outerShdw>
                </a:effectLst>
              </a:rPr>
              <a:t>Utkarsha </a:t>
            </a:r>
            <a:r>
              <a:rPr lang="en-US" sz="2800" dirty="0" err="1">
                <a:effectLst>
                  <a:outerShdw blurRad="38100" dist="38100" dir="2700000" algn="tl">
                    <a:srgbClr val="000000">
                      <a:alpha val="43137"/>
                    </a:srgbClr>
                  </a:outerShdw>
                </a:effectLst>
              </a:rPr>
              <a:t>Wasudeo</a:t>
            </a:r>
            <a:r>
              <a:rPr lang="en-US" sz="2800" dirty="0">
                <a:effectLst>
                  <a:outerShdw blurRad="38100" dist="38100" dir="2700000" algn="tl">
                    <a:srgbClr val="000000">
                      <a:alpha val="43137"/>
                    </a:srgbClr>
                  </a:outerShdw>
                </a:effectLst>
              </a:rPr>
              <a:t> Kurekar</a:t>
            </a:r>
          </a:p>
          <a:p>
            <a:r>
              <a:rPr lang="en-US" sz="2800" b="1" dirty="0">
                <a:effectLst>
                  <a:outerShdw blurRad="38100" dist="38100" dir="2700000" algn="tl">
                    <a:srgbClr val="000000">
                      <a:alpha val="43137"/>
                    </a:srgbClr>
                  </a:outerShdw>
                </a:effectLst>
              </a:rPr>
              <a:t>PRN: </a:t>
            </a:r>
            <a:r>
              <a:rPr lang="en-US" sz="2800" dirty="0">
                <a:effectLst>
                  <a:outerShdw blurRad="38100" dist="38100" dir="2700000" algn="tl">
                    <a:srgbClr val="000000">
                      <a:alpha val="43137"/>
                    </a:srgbClr>
                  </a:outerShdw>
                </a:effectLst>
              </a:rPr>
              <a:t>19020448107</a:t>
            </a:r>
          </a:p>
          <a:p>
            <a:r>
              <a:rPr lang="en-US" sz="2800" b="1" dirty="0">
                <a:effectLst>
                  <a:outerShdw blurRad="38100" dist="38100" dir="2700000" algn="tl">
                    <a:srgbClr val="000000">
                      <a:alpha val="43137"/>
                    </a:srgbClr>
                  </a:outerShdw>
                </a:effectLst>
              </a:rPr>
              <a:t>Course:</a:t>
            </a:r>
            <a:r>
              <a:rPr lang="en-US" sz="2800" dirty="0"/>
              <a:t> </a:t>
            </a:r>
            <a:r>
              <a:rPr lang="en-US" sz="2800" dirty="0">
                <a:effectLst>
                  <a:outerShdw blurRad="38100" dist="38100" dir="2700000" algn="tl">
                    <a:srgbClr val="000000">
                      <a:alpha val="43137"/>
                    </a:srgbClr>
                  </a:outerShdw>
                </a:effectLst>
              </a:rPr>
              <a:t>MBA(E) 19-21 </a:t>
            </a:r>
            <a:r>
              <a:rPr lang="en-US" sz="2800" dirty="0" err="1">
                <a:effectLst>
                  <a:outerShdw blurRad="38100" dist="38100" dir="2700000" algn="tl">
                    <a:srgbClr val="000000">
                      <a:alpha val="43137"/>
                    </a:srgbClr>
                  </a:outerShdw>
                </a:effectLst>
              </a:rPr>
              <a:t>B_Weekend</a:t>
            </a:r>
            <a:endParaRPr lang="en-US" sz="2800" dirty="0">
              <a:effectLst>
                <a:outerShdw blurRad="38100" dist="38100" dir="2700000" algn="tl">
                  <a:srgbClr val="000000">
                    <a:alpha val="43137"/>
                  </a:srgbClr>
                </a:outerShdw>
              </a:effectLst>
            </a:endParaRPr>
          </a:p>
          <a:p>
            <a:r>
              <a:rPr lang="en-US" sz="2800" b="1" dirty="0">
                <a:effectLst>
                  <a:outerShdw blurRad="38100" dist="38100" dir="2700000" algn="tl">
                    <a:srgbClr val="000000">
                      <a:alpha val="43137"/>
                    </a:srgbClr>
                  </a:outerShdw>
                </a:effectLst>
              </a:rPr>
              <a:t>Subject: </a:t>
            </a:r>
            <a:r>
              <a:rPr lang="en-US" sz="2800" dirty="0">
                <a:effectLst>
                  <a:outerShdw blurRad="38100" dist="38100" dir="2700000" algn="tl">
                    <a:srgbClr val="000000">
                      <a:alpha val="43137"/>
                    </a:srgbClr>
                  </a:outerShdw>
                </a:effectLst>
              </a:rPr>
              <a:t>Global, Political and Business Economy</a:t>
            </a:r>
          </a:p>
          <a:p>
            <a:r>
              <a:rPr lang="en-US" sz="2800" b="1" dirty="0">
                <a:effectLst>
                  <a:outerShdw blurRad="38100" dist="38100" dir="2700000" algn="tl">
                    <a:srgbClr val="000000">
                      <a:alpha val="43137"/>
                    </a:srgbClr>
                  </a:outerShdw>
                </a:effectLst>
              </a:rPr>
              <a:t>Semester:</a:t>
            </a:r>
            <a:r>
              <a:rPr lang="en-US" sz="2800" dirty="0"/>
              <a:t> </a:t>
            </a:r>
            <a:r>
              <a:rPr lang="en-US" sz="2800" dirty="0">
                <a:effectLst>
                  <a:outerShdw blurRad="38100" dist="38100" dir="2700000" algn="tl">
                    <a:srgbClr val="000000">
                      <a:alpha val="43137"/>
                    </a:srgbClr>
                  </a:outerShdw>
                </a:effectLst>
              </a:rPr>
              <a:t>II</a:t>
            </a:r>
            <a:r>
              <a:rPr lang="en-US" sz="2800" dirty="0"/>
              <a:t> </a:t>
            </a:r>
          </a:p>
          <a:p>
            <a:r>
              <a:rPr lang="en-US" sz="2800" b="1" dirty="0">
                <a:effectLst>
                  <a:outerShdw blurRad="38100" dist="38100" dir="2700000" algn="tl">
                    <a:srgbClr val="000000">
                      <a:alpha val="43137"/>
                    </a:srgbClr>
                  </a:outerShdw>
                </a:effectLst>
              </a:rPr>
              <a:t>Country: </a:t>
            </a:r>
            <a:r>
              <a:rPr lang="en-US" sz="2800" dirty="0">
                <a:effectLst>
                  <a:outerShdw blurRad="38100" dist="38100" dir="2700000" algn="tl">
                    <a:srgbClr val="000000">
                      <a:alpha val="43137"/>
                    </a:srgbClr>
                  </a:outerShdw>
                </a:effectLst>
              </a:rPr>
              <a:t>Italy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201" y="1205344"/>
            <a:ext cx="2470438" cy="3293917"/>
          </a:xfrm>
          <a:prstGeom prst="rect">
            <a:avLst/>
          </a:prstGeom>
        </p:spPr>
      </p:pic>
      <p:sp>
        <p:nvSpPr>
          <p:cNvPr id="7" name="TextBox 6"/>
          <p:cNvSpPr txBox="1"/>
          <p:nvPr/>
        </p:nvSpPr>
        <p:spPr>
          <a:xfrm>
            <a:off x="3034145" y="357598"/>
            <a:ext cx="5843848"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Assignment</a:t>
            </a:r>
            <a:r>
              <a:rPr lang="en-US" sz="2400" b="1" dirty="0">
                <a:latin typeface="Times New Roman" panose="02020603050405020304" pitchFamily="18" charset="0"/>
                <a:cs typeface="Times New Roman" panose="02020603050405020304" pitchFamily="18" charset="0"/>
              </a:rPr>
              <a:t> </a:t>
            </a: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 1  </a:t>
            </a:r>
            <a:r>
              <a:rPr lang="en-US" sz="2400" b="1" u="sng" dirty="0">
                <a:latin typeface="Times New Roman" panose="02020603050405020304" pitchFamily="18" charset="0"/>
                <a:cs typeface="Times New Roman" panose="02020603050405020304" pitchFamily="18" charset="0"/>
              </a:rPr>
              <a:t>COUNTRY REPORTS</a:t>
            </a:r>
          </a:p>
        </p:txBody>
      </p:sp>
      <p:pic>
        <p:nvPicPr>
          <p:cNvPr id="8" name="Picture 7">
            <a:extLst>
              <a:ext uri="{FF2B5EF4-FFF2-40B4-BE49-F238E27FC236}">
                <a16:creationId xmlns:a16="http://schemas.microsoft.com/office/drawing/2014/main" id="{047BEA49-377F-44DC-8495-8323DBABBF32}"/>
              </a:ext>
            </a:extLst>
          </p:cNvPr>
          <p:cNvPicPr>
            <a:picLocks noChangeAspect="1"/>
          </p:cNvPicPr>
          <p:nvPr/>
        </p:nvPicPr>
        <p:blipFill rotWithShape="1">
          <a:blip r:embed="rId3"/>
          <a:srcRect t="11092" b="813"/>
          <a:stretch/>
        </p:blipFill>
        <p:spPr>
          <a:xfrm rot="10800000" flipV="1">
            <a:off x="0" y="5814000"/>
            <a:ext cx="12191996" cy="1044000"/>
          </a:xfrm>
          <a:prstGeom prst="rect">
            <a:avLst/>
          </a:prstGeom>
        </p:spPr>
      </p:pic>
    </p:spTree>
    <p:extLst>
      <p:ext uri="{BB962C8B-B14F-4D97-AF65-F5344CB8AC3E}">
        <p14:creationId xmlns:p14="http://schemas.microsoft.com/office/powerpoint/2010/main" val="1740428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4771" y="282633"/>
            <a:ext cx="4383426"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Political:</a:t>
            </a:r>
          </a:p>
        </p:txBody>
      </p:sp>
      <p:pic>
        <p:nvPicPr>
          <p:cNvPr id="5" name="Picture 4">
            <a:extLst>
              <a:ext uri="{FF2B5EF4-FFF2-40B4-BE49-F238E27FC236}">
                <a16:creationId xmlns:a16="http://schemas.microsoft.com/office/drawing/2014/main" id="{ED710957-0FAB-4718-A7FB-EB50AD412ED9}"/>
              </a:ext>
            </a:extLst>
          </p:cNvPr>
          <p:cNvPicPr>
            <a:picLocks noChangeAspect="1"/>
          </p:cNvPicPr>
          <p:nvPr/>
        </p:nvPicPr>
        <p:blipFill rotWithShape="1">
          <a:blip r:embed="rId2"/>
          <a:srcRect t="11092" b="813"/>
          <a:stretch/>
        </p:blipFill>
        <p:spPr>
          <a:xfrm rot="10800000" flipV="1">
            <a:off x="0" y="5814000"/>
            <a:ext cx="12191996" cy="1044000"/>
          </a:xfrm>
          <a:prstGeom prst="rect">
            <a:avLst/>
          </a:prstGeom>
        </p:spPr>
      </p:pic>
      <mc:AlternateContent xmlns:mc="http://schemas.openxmlformats.org/markup-compatibility/2006">
        <mc:Choice xmlns:cx1="http://schemas.microsoft.com/office/drawing/2015/9/8/chartex" Requires="cx1">
          <p:graphicFrame>
            <p:nvGraphicFramePr>
              <p:cNvPr id="4" name="Chart 3"/>
              <p:cNvGraphicFramePr/>
              <p:nvPr>
                <p:extLst>
                  <p:ext uri="{D42A27DB-BD31-4B8C-83A1-F6EECF244321}">
                    <p14:modId xmlns:p14="http://schemas.microsoft.com/office/powerpoint/2010/main" val="2077629606"/>
                  </p:ext>
                </p:extLst>
              </p:nvPr>
            </p:nvGraphicFramePr>
            <p:xfrm>
              <a:off x="7671816" y="130951"/>
              <a:ext cx="4382746" cy="3014585"/>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4" name="Chart 3"/>
              <p:cNvPicPr>
                <a:picLocks noGrp="1" noRot="1" noChangeAspect="1" noMove="1" noResize="1" noEditPoints="1" noAdjustHandles="1" noChangeArrowheads="1" noChangeShapeType="1"/>
              </p:cNvPicPr>
              <p:nvPr/>
            </p:nvPicPr>
            <p:blipFill>
              <a:blip r:embed="rId4"/>
              <a:stretch>
                <a:fillRect/>
              </a:stretch>
            </p:blipFill>
            <p:spPr>
              <a:xfrm>
                <a:off x="7671816" y="130951"/>
                <a:ext cx="4382746" cy="3014585"/>
              </a:xfrm>
              <a:prstGeom prst="rect">
                <a:avLst/>
              </a:prstGeom>
            </p:spPr>
          </p:pic>
        </mc:Fallback>
      </mc:AlternateContent>
      <p:sp>
        <p:nvSpPr>
          <p:cNvPr id="7" name="Rectangle 6"/>
          <p:cNvSpPr/>
          <p:nvPr/>
        </p:nvSpPr>
        <p:spPr>
          <a:xfrm>
            <a:off x="495993" y="994540"/>
            <a:ext cx="4741025" cy="1077218"/>
          </a:xfrm>
          <a:prstGeom prst="rect">
            <a:avLst/>
          </a:prstGeom>
        </p:spPr>
        <p:txBody>
          <a:bodyPr wrap="square">
            <a:spAutoFit/>
          </a:bodyPr>
          <a:lstStyle/>
          <a:p>
            <a:r>
              <a:rPr lang="en-US" sz="1600" dirty="0" smtClean="0">
                <a:solidFill>
                  <a:srgbClr val="000000"/>
                </a:solidFill>
                <a:latin typeface="Times New Roman" panose="02020603050405020304" pitchFamily="18" charset="0"/>
                <a:cs typeface="Times New Roman" panose="02020603050405020304" pitchFamily="18" charset="0"/>
              </a:rPr>
              <a:t>Italian reserves are made of Gold or a specific currency.</a:t>
            </a:r>
          </a:p>
          <a:p>
            <a:r>
              <a:rPr lang="en-US" sz="1600" dirty="0" smtClean="0">
                <a:latin typeface="Times New Roman" panose="02020603050405020304" pitchFamily="18" charset="0"/>
                <a:cs typeface="Times New Roman" panose="02020603050405020304" pitchFamily="18" charset="0"/>
              </a:rPr>
              <a:t>For Dec’19 </a:t>
            </a:r>
            <a:r>
              <a:rPr lang="en-US" sz="1600" dirty="0" err="1" smtClean="0">
                <a:latin typeface="Times New Roman" panose="02020603050405020304" pitchFamily="18" charset="0"/>
                <a:cs typeface="Times New Roman" panose="02020603050405020304" pitchFamily="18" charset="0"/>
              </a:rPr>
              <a:t>ForEx</a:t>
            </a:r>
            <a:r>
              <a:rPr lang="en-US" sz="1600" dirty="0" smtClean="0">
                <a:latin typeface="Times New Roman" panose="02020603050405020304" pitchFamily="18" charset="0"/>
                <a:cs typeface="Times New Roman" panose="02020603050405020304" pitchFamily="18" charset="0"/>
              </a:rPr>
              <a:t> reserves was measured at 43.1USD</a:t>
            </a:r>
          </a:p>
          <a:p>
            <a:r>
              <a:rPr lang="en-US" sz="1600" dirty="0" smtClean="0">
                <a:latin typeface="Times New Roman" panose="02020603050405020304" pitchFamily="18" charset="0"/>
                <a:cs typeface="Times New Roman" panose="02020603050405020304" pitchFamily="18" charset="0"/>
              </a:rPr>
              <a:t>Fixed conversion rate is 1EUR= 1936.27ITL</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3181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7200" y="310341"/>
            <a:ext cx="4383426" cy="523220"/>
          </a:xfrm>
          <a:prstGeom prst="rect">
            <a:avLst/>
          </a:prstGeom>
          <a:noFill/>
        </p:spPr>
        <p:txBody>
          <a:bodyPr wrap="square" rtlCol="0">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Technological:</a:t>
            </a:r>
          </a:p>
        </p:txBody>
      </p:sp>
      <p:sp>
        <p:nvSpPr>
          <p:cNvPr id="2" name="Rectangle 1"/>
          <p:cNvSpPr/>
          <p:nvPr/>
        </p:nvSpPr>
        <p:spPr>
          <a:xfrm>
            <a:off x="287200" y="905600"/>
            <a:ext cx="10944220" cy="1477328"/>
          </a:xfrm>
          <a:prstGeom prst="rect">
            <a:avLst/>
          </a:prstGeom>
        </p:spPr>
        <p:txBody>
          <a:bodyPr wrap="square">
            <a:spAutoFit/>
          </a:bodyPr>
          <a:lstStyle/>
          <a:p>
            <a:r>
              <a:rPr lang="en-US" b="1" dirty="0">
                <a:solidFill>
                  <a:srgbClr val="212121"/>
                </a:solidFill>
                <a:latin typeface="Source Sans Pro"/>
              </a:rPr>
              <a:t>Agricultural development</a:t>
            </a:r>
            <a:r>
              <a:rPr lang="en-US" dirty="0">
                <a:solidFill>
                  <a:srgbClr val="212121"/>
                </a:solidFill>
                <a:latin typeface="Source Sans Pro"/>
              </a:rPr>
              <a:t>: Project-</a:t>
            </a:r>
            <a:r>
              <a:rPr lang="en-US" dirty="0" err="1"/>
              <a:t>Pomì</a:t>
            </a:r>
            <a:r>
              <a:rPr lang="en-US" dirty="0"/>
              <a:t> in quota</a:t>
            </a:r>
            <a:endParaRPr lang="en-US" dirty="0">
              <a:solidFill>
                <a:srgbClr val="212121"/>
              </a:solidFill>
              <a:latin typeface="Source Sans Pro"/>
            </a:endParaRPr>
          </a:p>
          <a:p>
            <a:r>
              <a:rPr lang="en-US" dirty="0"/>
              <a:t>The project consists of the collection of data from land and tomato crops using drones. The cameras collect the various wavelengths reflected by the ground and create a map that shows the state of the plants, thus identifying the areas in need of water.</a:t>
            </a:r>
          </a:p>
          <a:p>
            <a:r>
              <a:rPr lang="en-US" dirty="0"/>
              <a:t>If the results meet our expectations, we are planning on using this method on the majority of our partners. </a:t>
            </a:r>
            <a:endParaRPr lang="en-US" dirty="0">
              <a:solidFill>
                <a:srgbClr val="212121"/>
              </a:solidFill>
              <a:latin typeface="Source Sans Pro"/>
            </a:endParaRPr>
          </a:p>
        </p:txBody>
      </p:sp>
      <p:sp>
        <p:nvSpPr>
          <p:cNvPr id="5" name="Rectangle 4"/>
          <p:cNvSpPr/>
          <p:nvPr/>
        </p:nvSpPr>
        <p:spPr>
          <a:xfrm>
            <a:off x="287199" y="2466024"/>
            <a:ext cx="11175128" cy="369332"/>
          </a:xfrm>
          <a:prstGeom prst="rect">
            <a:avLst/>
          </a:prstGeom>
        </p:spPr>
        <p:txBody>
          <a:bodyPr wrap="square">
            <a:spAutoFit/>
          </a:bodyPr>
          <a:lstStyle/>
          <a:p>
            <a:r>
              <a:rPr lang="en-US" b="1" dirty="0">
                <a:solidFill>
                  <a:srgbClr val="000000"/>
                </a:solidFill>
                <a:latin typeface="Lato"/>
              </a:rPr>
              <a:t>Industry:</a:t>
            </a:r>
            <a:r>
              <a:rPr lang="en-US" dirty="0">
                <a:solidFill>
                  <a:srgbClr val="000000"/>
                </a:solidFill>
                <a:latin typeface="Lato"/>
              </a:rPr>
              <a:t> Italy is the 6</a:t>
            </a:r>
            <a:r>
              <a:rPr lang="en-US" baseline="30000" dirty="0">
                <a:solidFill>
                  <a:srgbClr val="000000"/>
                </a:solidFill>
                <a:latin typeface="Lato"/>
              </a:rPr>
              <a:t>th</a:t>
            </a:r>
            <a:r>
              <a:rPr lang="en-US" dirty="0">
                <a:solidFill>
                  <a:srgbClr val="000000"/>
                </a:solidFill>
                <a:latin typeface="Lato"/>
              </a:rPr>
              <a:t> in the world market for robots and it is 10</a:t>
            </a:r>
            <a:r>
              <a:rPr lang="en-US" baseline="30000" dirty="0">
                <a:solidFill>
                  <a:srgbClr val="000000"/>
                </a:solidFill>
                <a:latin typeface="Lato"/>
              </a:rPr>
              <a:t>th</a:t>
            </a:r>
            <a:r>
              <a:rPr lang="en-US" dirty="0">
                <a:solidFill>
                  <a:srgbClr val="000000"/>
                </a:solidFill>
                <a:latin typeface="Lato"/>
              </a:rPr>
              <a:t> largest producers of leading technologies </a:t>
            </a:r>
            <a:endParaRPr lang="en-US" dirty="0"/>
          </a:p>
        </p:txBody>
      </p:sp>
      <p:sp>
        <p:nvSpPr>
          <p:cNvPr id="6" name="Rectangle 5"/>
          <p:cNvSpPr/>
          <p:nvPr/>
        </p:nvSpPr>
        <p:spPr>
          <a:xfrm>
            <a:off x="3048000" y="4759190"/>
            <a:ext cx="6096000" cy="923330"/>
          </a:xfrm>
          <a:prstGeom prst="rect">
            <a:avLst/>
          </a:prstGeom>
        </p:spPr>
        <p:txBody>
          <a:bodyPr>
            <a:spAutoFit/>
          </a:bodyPr>
          <a:lstStyle/>
          <a:p>
            <a:r>
              <a:rPr lang="en-US" dirty="0">
                <a:solidFill>
                  <a:srgbClr val="000000"/>
                </a:solidFill>
                <a:latin typeface="Lato"/>
              </a:rPr>
              <a:t>The market for industrial automation in Italy is sizeable and growing: in 2018 it was valued at € 5.3 billion, with 7.1% growth over 2017</a:t>
            </a:r>
            <a:endParaRPr lang="en-US" dirty="0"/>
          </a:p>
        </p:txBody>
      </p:sp>
      <p:sp>
        <p:nvSpPr>
          <p:cNvPr id="7" name="Rectangle 6"/>
          <p:cNvSpPr/>
          <p:nvPr/>
        </p:nvSpPr>
        <p:spPr>
          <a:xfrm>
            <a:off x="3048000" y="3105835"/>
            <a:ext cx="6096000" cy="646331"/>
          </a:xfrm>
          <a:prstGeom prst="rect">
            <a:avLst/>
          </a:prstGeom>
        </p:spPr>
        <p:txBody>
          <a:bodyPr>
            <a:spAutoFit/>
          </a:bodyPr>
          <a:lstStyle/>
          <a:p>
            <a:r>
              <a:rPr lang="en-US" dirty="0">
                <a:solidFill>
                  <a:srgbClr val="000000"/>
                </a:solidFill>
                <a:latin typeface="Lato"/>
              </a:rPr>
              <a:t>Italian companies now employ 172 robots per 100,000 workers</a:t>
            </a:r>
            <a:endParaRPr lang="en-US" dirty="0"/>
          </a:p>
        </p:txBody>
      </p:sp>
      <p:sp>
        <p:nvSpPr>
          <p:cNvPr id="8" name="Rectangle 7"/>
          <p:cNvSpPr/>
          <p:nvPr/>
        </p:nvSpPr>
        <p:spPr>
          <a:xfrm>
            <a:off x="3048000" y="3651588"/>
            <a:ext cx="6096000" cy="923330"/>
          </a:xfrm>
          <a:prstGeom prst="rect">
            <a:avLst/>
          </a:prstGeom>
        </p:spPr>
        <p:txBody>
          <a:bodyPr>
            <a:spAutoFit/>
          </a:bodyPr>
          <a:lstStyle/>
          <a:p>
            <a:r>
              <a:rPr lang="en-US" dirty="0">
                <a:solidFill>
                  <a:srgbClr val="000000"/>
                </a:solidFill>
                <a:latin typeface="Lato"/>
              </a:rPr>
              <a:t>man-machine interfaces (10.2% growth over 2017), RFID applications (+10.3%), industrial wireless solutions (+15.5%), and industrial networking solutions (+25.5%). </a:t>
            </a:r>
            <a:endParaRPr lang="en-US" dirty="0"/>
          </a:p>
        </p:txBody>
      </p:sp>
      <p:pic>
        <p:nvPicPr>
          <p:cNvPr id="9" name="Picture 8"/>
          <p:cNvPicPr>
            <a:picLocks noChangeAspect="1"/>
          </p:cNvPicPr>
          <p:nvPr/>
        </p:nvPicPr>
        <p:blipFill>
          <a:blip r:embed="rId2"/>
          <a:stretch>
            <a:fillRect/>
          </a:stretch>
        </p:blipFill>
        <p:spPr>
          <a:xfrm>
            <a:off x="9235497" y="3236080"/>
            <a:ext cx="2688648" cy="1859440"/>
          </a:xfrm>
          <a:prstGeom prst="rect">
            <a:avLst/>
          </a:prstGeom>
        </p:spPr>
      </p:pic>
      <p:pic>
        <p:nvPicPr>
          <p:cNvPr id="10" name="Picture 9"/>
          <p:cNvPicPr>
            <a:picLocks noChangeAspect="1"/>
          </p:cNvPicPr>
          <p:nvPr/>
        </p:nvPicPr>
        <p:blipFill>
          <a:blip r:embed="rId3"/>
          <a:stretch>
            <a:fillRect/>
          </a:stretch>
        </p:blipFill>
        <p:spPr>
          <a:xfrm>
            <a:off x="129310" y="3249429"/>
            <a:ext cx="2650836" cy="1971426"/>
          </a:xfrm>
          <a:prstGeom prst="rect">
            <a:avLst/>
          </a:prstGeom>
        </p:spPr>
      </p:pic>
      <p:pic>
        <p:nvPicPr>
          <p:cNvPr id="11" name="Picture 10">
            <a:extLst>
              <a:ext uri="{FF2B5EF4-FFF2-40B4-BE49-F238E27FC236}">
                <a16:creationId xmlns:a16="http://schemas.microsoft.com/office/drawing/2014/main" id="{F68574B2-BC0E-4D81-BE6A-4974CFEACF9F}"/>
              </a:ext>
            </a:extLst>
          </p:cNvPr>
          <p:cNvPicPr>
            <a:picLocks noChangeAspect="1"/>
          </p:cNvPicPr>
          <p:nvPr/>
        </p:nvPicPr>
        <p:blipFill rotWithShape="1">
          <a:blip r:embed="rId4"/>
          <a:srcRect t="11092" b="813"/>
          <a:stretch/>
        </p:blipFill>
        <p:spPr>
          <a:xfrm rot="10800000" flipV="1">
            <a:off x="0" y="5814000"/>
            <a:ext cx="12191996" cy="1044000"/>
          </a:xfrm>
          <a:prstGeom prst="rect">
            <a:avLst/>
          </a:prstGeom>
        </p:spPr>
      </p:pic>
    </p:spTree>
    <p:extLst>
      <p:ext uri="{BB962C8B-B14F-4D97-AF65-F5344CB8AC3E}">
        <p14:creationId xmlns:p14="http://schemas.microsoft.com/office/powerpoint/2010/main" val="2583411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61689" y="895378"/>
            <a:ext cx="5934773" cy="923330"/>
          </a:xfrm>
          <a:prstGeom prst="rect">
            <a:avLst/>
          </a:prstGeom>
        </p:spPr>
        <p:txBody>
          <a:bodyPr wrap="square">
            <a:spAutoFit/>
          </a:bodyPr>
          <a:lstStyle/>
          <a:p>
            <a:r>
              <a:rPr lang="en-US" dirty="0">
                <a:solidFill>
                  <a:srgbClr val="222222"/>
                </a:solidFill>
                <a:latin typeface="Arial" panose="020B0604020202020204" pitchFamily="34" charset="0"/>
              </a:rPr>
              <a:t>Italy has world's 13th largest rail network spread across </a:t>
            </a:r>
            <a:r>
              <a:rPr lang="en-US" dirty="0"/>
              <a:t>12.46 km</a:t>
            </a:r>
            <a:r>
              <a:rPr lang="en-US" baseline="30000" dirty="0"/>
              <a:t>2</a:t>
            </a:r>
            <a:r>
              <a:rPr lang="en-US" dirty="0"/>
              <a:t> per kilometer. Italian railways are </a:t>
            </a:r>
            <a:r>
              <a:rPr lang="en-US" dirty="0" err="1"/>
              <a:t>subsidised</a:t>
            </a:r>
            <a:r>
              <a:rPr lang="en-US" dirty="0"/>
              <a:t> by the government</a:t>
            </a:r>
          </a:p>
        </p:txBody>
      </p:sp>
      <p:sp>
        <p:nvSpPr>
          <p:cNvPr id="5" name="Rectangle 4"/>
          <p:cNvSpPr/>
          <p:nvPr/>
        </p:nvSpPr>
        <p:spPr>
          <a:xfrm>
            <a:off x="2693324" y="2097404"/>
            <a:ext cx="6129766" cy="923330"/>
          </a:xfrm>
          <a:prstGeom prst="rect">
            <a:avLst/>
          </a:prstGeom>
        </p:spPr>
        <p:txBody>
          <a:bodyPr wrap="square">
            <a:spAutoFit/>
          </a:bodyPr>
          <a:lstStyle/>
          <a:p>
            <a:r>
              <a:rPr lang="en-US" dirty="0">
                <a:solidFill>
                  <a:srgbClr val="222222"/>
                </a:solidFill>
                <a:latin typeface="Arial" panose="020B0604020202020204" pitchFamily="34" charset="0"/>
              </a:rPr>
              <a:t>Italy's road network is also widespread, with a total length of about 487,700 km. </a:t>
            </a:r>
            <a:r>
              <a:rPr lang="en-US" dirty="0"/>
              <a:t>Italy is one of the countries with the most vehicles per capita, with 690 per 1000 people</a:t>
            </a:r>
          </a:p>
        </p:txBody>
      </p:sp>
      <p:pic>
        <p:nvPicPr>
          <p:cNvPr id="7" name="Picture 6"/>
          <p:cNvPicPr>
            <a:picLocks noChangeAspect="1"/>
          </p:cNvPicPr>
          <p:nvPr/>
        </p:nvPicPr>
        <p:blipFill>
          <a:blip r:embed="rId2"/>
          <a:stretch>
            <a:fillRect/>
          </a:stretch>
        </p:blipFill>
        <p:spPr>
          <a:xfrm>
            <a:off x="9844087" y="544243"/>
            <a:ext cx="2047875" cy="1495425"/>
          </a:xfrm>
          <a:prstGeom prst="rect">
            <a:avLst/>
          </a:prstGeom>
        </p:spPr>
      </p:pic>
      <p:pic>
        <p:nvPicPr>
          <p:cNvPr id="8" name="Picture 7"/>
          <p:cNvPicPr>
            <a:picLocks noChangeAspect="1"/>
          </p:cNvPicPr>
          <p:nvPr/>
        </p:nvPicPr>
        <p:blipFill>
          <a:blip r:embed="rId3"/>
          <a:stretch>
            <a:fillRect/>
          </a:stretch>
        </p:blipFill>
        <p:spPr>
          <a:xfrm>
            <a:off x="519891" y="1942444"/>
            <a:ext cx="2019300" cy="1181100"/>
          </a:xfrm>
          <a:prstGeom prst="rect">
            <a:avLst/>
          </a:prstGeom>
        </p:spPr>
      </p:pic>
      <p:pic>
        <p:nvPicPr>
          <p:cNvPr id="9" name="Picture 8"/>
          <p:cNvPicPr>
            <a:picLocks noChangeAspect="1"/>
          </p:cNvPicPr>
          <p:nvPr/>
        </p:nvPicPr>
        <p:blipFill>
          <a:blip r:embed="rId4"/>
          <a:stretch>
            <a:fillRect/>
          </a:stretch>
        </p:blipFill>
        <p:spPr>
          <a:xfrm>
            <a:off x="404893" y="4532170"/>
            <a:ext cx="2095500" cy="1524000"/>
          </a:xfrm>
          <a:prstGeom prst="rect">
            <a:avLst/>
          </a:prstGeom>
        </p:spPr>
      </p:pic>
      <p:pic>
        <p:nvPicPr>
          <p:cNvPr id="10" name="Picture 9"/>
          <p:cNvPicPr>
            <a:picLocks noChangeAspect="1"/>
          </p:cNvPicPr>
          <p:nvPr/>
        </p:nvPicPr>
        <p:blipFill>
          <a:blip r:embed="rId5"/>
          <a:stretch>
            <a:fillRect/>
          </a:stretch>
        </p:blipFill>
        <p:spPr>
          <a:xfrm>
            <a:off x="9796462" y="3246295"/>
            <a:ext cx="2095500" cy="1285875"/>
          </a:xfrm>
          <a:prstGeom prst="rect">
            <a:avLst/>
          </a:prstGeom>
        </p:spPr>
      </p:pic>
      <p:sp>
        <p:nvSpPr>
          <p:cNvPr id="11" name="Rectangle 10"/>
          <p:cNvSpPr/>
          <p:nvPr/>
        </p:nvSpPr>
        <p:spPr>
          <a:xfrm>
            <a:off x="2710207" y="4688175"/>
            <a:ext cx="6096000" cy="1200329"/>
          </a:xfrm>
          <a:prstGeom prst="rect">
            <a:avLst/>
          </a:prstGeom>
        </p:spPr>
        <p:txBody>
          <a:bodyPr>
            <a:spAutoFit/>
          </a:bodyPr>
          <a:lstStyle/>
          <a:p>
            <a:r>
              <a:rPr lang="en-US" dirty="0">
                <a:solidFill>
                  <a:srgbClr val="222222"/>
                </a:solidFill>
                <a:latin typeface="Arial" panose="020B0604020202020204" pitchFamily="34" charset="0"/>
              </a:rPr>
              <a:t>Italy has 2,400 km (1,491 mi) of navigable waterways for various types of commercial traffic. </a:t>
            </a:r>
            <a:r>
              <a:rPr lang="en-US" dirty="0"/>
              <a:t>Commuter ferry boats operate on Lake Garda and Lake Como to connect towns and villages at both sides of the lakes</a:t>
            </a:r>
          </a:p>
        </p:txBody>
      </p:sp>
      <p:sp>
        <p:nvSpPr>
          <p:cNvPr id="12" name="Rectangle 11"/>
          <p:cNvSpPr/>
          <p:nvPr/>
        </p:nvSpPr>
        <p:spPr>
          <a:xfrm>
            <a:off x="3931919" y="3454965"/>
            <a:ext cx="5912167" cy="923330"/>
          </a:xfrm>
          <a:prstGeom prst="rect">
            <a:avLst/>
          </a:prstGeom>
        </p:spPr>
        <p:txBody>
          <a:bodyPr wrap="square">
            <a:spAutoFit/>
          </a:bodyPr>
          <a:lstStyle/>
          <a:p>
            <a:r>
              <a:rPr lang="en-US" dirty="0"/>
              <a:t>Italy has a total as of 130 airports. </a:t>
            </a:r>
            <a:r>
              <a:rPr lang="en-US" dirty="0">
                <a:solidFill>
                  <a:srgbClr val="222222"/>
                </a:solidFill>
                <a:latin typeface="Arial" panose="020B0604020202020204" pitchFamily="34" charset="0"/>
              </a:rPr>
              <a:t>Italy is the fifth in Europe by number of passengers by air transport, with about 148 million passengers</a:t>
            </a:r>
            <a:endParaRPr lang="en-US" dirty="0"/>
          </a:p>
        </p:txBody>
      </p:sp>
      <p:sp>
        <p:nvSpPr>
          <p:cNvPr id="13" name="TextBox 12"/>
          <p:cNvSpPr txBox="1"/>
          <p:nvPr/>
        </p:nvSpPr>
        <p:spPr>
          <a:xfrm>
            <a:off x="404893" y="354665"/>
            <a:ext cx="4383426"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Infra-</a:t>
            </a:r>
            <a:r>
              <a:rPr lang="en-US" sz="2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Stuctural</a:t>
            </a: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Transport-</a:t>
            </a:r>
          </a:p>
        </p:txBody>
      </p:sp>
      <p:pic>
        <p:nvPicPr>
          <p:cNvPr id="14" name="Picture 13">
            <a:extLst>
              <a:ext uri="{FF2B5EF4-FFF2-40B4-BE49-F238E27FC236}">
                <a16:creationId xmlns:a16="http://schemas.microsoft.com/office/drawing/2014/main" id="{99C7C211-3A65-4324-8613-C27C5FEF4D5F}"/>
              </a:ext>
            </a:extLst>
          </p:cNvPr>
          <p:cNvPicPr>
            <a:picLocks noChangeAspect="1"/>
          </p:cNvPicPr>
          <p:nvPr/>
        </p:nvPicPr>
        <p:blipFill rotWithShape="1">
          <a:blip r:embed="rId6"/>
          <a:srcRect t="11092" b="813"/>
          <a:stretch/>
        </p:blipFill>
        <p:spPr>
          <a:xfrm rot="10800000" flipV="1">
            <a:off x="0" y="5814000"/>
            <a:ext cx="12191996" cy="1044000"/>
          </a:xfrm>
          <a:prstGeom prst="rect">
            <a:avLst/>
          </a:prstGeom>
        </p:spPr>
      </p:pic>
    </p:spTree>
    <p:extLst>
      <p:ext uri="{BB962C8B-B14F-4D97-AF65-F5344CB8AC3E}">
        <p14:creationId xmlns:p14="http://schemas.microsoft.com/office/powerpoint/2010/main" val="2894538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1409" y="185268"/>
            <a:ext cx="5463892" cy="523220"/>
          </a:xfrm>
          <a:prstGeom prst="rect">
            <a:avLst/>
          </a:prstGeom>
          <a:noFill/>
        </p:spPr>
        <p:txBody>
          <a:bodyPr wrap="square" rtlCol="0">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Infra-</a:t>
            </a:r>
            <a:r>
              <a:rPr lang="en-US" sz="28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Stuctural</a:t>
            </a: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Energy-</a:t>
            </a:r>
          </a:p>
        </p:txBody>
      </p:sp>
      <p:pic>
        <p:nvPicPr>
          <p:cNvPr id="2" name="Picture 1"/>
          <p:cNvPicPr>
            <a:picLocks noChangeAspect="1"/>
          </p:cNvPicPr>
          <p:nvPr/>
        </p:nvPicPr>
        <p:blipFill>
          <a:blip r:embed="rId2"/>
          <a:stretch>
            <a:fillRect/>
          </a:stretch>
        </p:blipFill>
        <p:spPr>
          <a:xfrm>
            <a:off x="122267" y="2269375"/>
            <a:ext cx="4516235" cy="3480174"/>
          </a:xfrm>
          <a:prstGeom prst="rect">
            <a:avLst/>
          </a:prstGeom>
        </p:spPr>
      </p:pic>
      <p:sp>
        <p:nvSpPr>
          <p:cNvPr id="5" name="Rectangle 4"/>
          <p:cNvSpPr/>
          <p:nvPr/>
        </p:nvSpPr>
        <p:spPr>
          <a:xfrm>
            <a:off x="241409" y="893381"/>
            <a:ext cx="7630744" cy="646331"/>
          </a:xfrm>
          <a:prstGeom prst="rect">
            <a:avLst/>
          </a:prstGeom>
        </p:spPr>
        <p:txBody>
          <a:bodyPr wrap="square">
            <a:spAutoFit/>
          </a:bodyPr>
          <a:lstStyle/>
          <a:p>
            <a:r>
              <a:rPr lang="en-US" dirty="0">
                <a:solidFill>
                  <a:srgbClr val="222222"/>
                </a:solidFill>
                <a:latin typeface="Arial" panose="020B0604020202020204" pitchFamily="34" charset="0"/>
              </a:rPr>
              <a:t>Italy is an importer country for electricity: </a:t>
            </a:r>
          </a:p>
          <a:p>
            <a:r>
              <a:rPr lang="en-US" dirty="0">
                <a:solidFill>
                  <a:srgbClr val="222222"/>
                </a:solidFill>
                <a:latin typeface="Arial" panose="020B0604020202020204" pitchFamily="34" charset="0"/>
              </a:rPr>
              <a:t>The country imported 46,747.5 </a:t>
            </a:r>
            <a:r>
              <a:rPr lang="en-US" dirty="0" err="1">
                <a:solidFill>
                  <a:srgbClr val="222222"/>
                </a:solidFill>
                <a:latin typeface="Arial" panose="020B0604020202020204" pitchFamily="34" charset="0"/>
              </a:rPr>
              <a:t>GWh</a:t>
            </a:r>
            <a:r>
              <a:rPr lang="en-US" dirty="0">
                <a:solidFill>
                  <a:srgbClr val="222222"/>
                </a:solidFill>
                <a:latin typeface="Arial" panose="020B0604020202020204" pitchFamily="34" charset="0"/>
              </a:rPr>
              <a:t> and exported 3,031.1 </a:t>
            </a:r>
            <a:r>
              <a:rPr lang="en-US" dirty="0" err="1">
                <a:solidFill>
                  <a:srgbClr val="222222"/>
                </a:solidFill>
                <a:latin typeface="Arial" panose="020B0604020202020204" pitchFamily="34" charset="0"/>
              </a:rPr>
              <a:t>GWh</a:t>
            </a:r>
            <a:r>
              <a:rPr lang="en-US" dirty="0">
                <a:solidFill>
                  <a:srgbClr val="222222"/>
                </a:solidFill>
                <a:latin typeface="Arial" panose="020B0604020202020204" pitchFamily="34" charset="0"/>
              </a:rPr>
              <a:t> in 2014.</a:t>
            </a:r>
            <a:endParaRPr lang="en-US" dirty="0"/>
          </a:p>
        </p:txBody>
      </p:sp>
      <p:sp>
        <p:nvSpPr>
          <p:cNvPr id="6" name="Rectangle 5"/>
          <p:cNvSpPr/>
          <p:nvPr/>
        </p:nvSpPr>
        <p:spPr>
          <a:xfrm>
            <a:off x="241409" y="1447606"/>
            <a:ext cx="7547616" cy="369332"/>
          </a:xfrm>
          <a:prstGeom prst="rect">
            <a:avLst/>
          </a:prstGeom>
        </p:spPr>
        <p:txBody>
          <a:bodyPr wrap="square">
            <a:spAutoFit/>
          </a:bodyPr>
          <a:lstStyle/>
          <a:p>
            <a:r>
              <a:rPr lang="en-US" dirty="0">
                <a:solidFill>
                  <a:srgbClr val="222222"/>
                </a:solidFill>
                <a:latin typeface="Arial" panose="020B0604020202020204" pitchFamily="34" charset="0"/>
              </a:rPr>
              <a:t>Italy has no nuclear power since it was banished </a:t>
            </a:r>
            <a:r>
              <a:rPr lang="en-US" dirty="0">
                <a:latin typeface="Arial" panose="020B0604020202020204" pitchFamily="34" charset="0"/>
              </a:rPr>
              <a:t>in 1987 by referendum.</a:t>
            </a:r>
            <a:endParaRPr lang="en-US" dirty="0"/>
          </a:p>
        </p:txBody>
      </p:sp>
      <p:sp>
        <p:nvSpPr>
          <p:cNvPr id="7" name="Rectangle 6"/>
          <p:cNvSpPr/>
          <p:nvPr/>
        </p:nvSpPr>
        <p:spPr>
          <a:xfrm>
            <a:off x="3760124" y="5201245"/>
            <a:ext cx="6096000" cy="923330"/>
          </a:xfrm>
          <a:prstGeom prst="rect">
            <a:avLst/>
          </a:prstGeom>
        </p:spPr>
        <p:txBody>
          <a:bodyPr>
            <a:spAutoFit/>
          </a:bodyPr>
          <a:lstStyle/>
          <a:p>
            <a:r>
              <a:rPr lang="en-US" dirty="0">
                <a:solidFill>
                  <a:srgbClr val="222222"/>
                </a:solidFill>
                <a:latin typeface="Arial" panose="020B0604020202020204" pitchFamily="34" charset="0"/>
              </a:rPr>
              <a:t>Due to hilly regions and mountains it is difficult for agriculture. It also lacks of natural resources like oil, minerals, metals and so on.</a:t>
            </a:r>
            <a:endParaRPr lang="en-US" dirty="0"/>
          </a:p>
        </p:txBody>
      </p:sp>
      <p:sp>
        <p:nvSpPr>
          <p:cNvPr id="8" name="Rectangle 7"/>
          <p:cNvSpPr/>
          <p:nvPr/>
        </p:nvSpPr>
        <p:spPr>
          <a:xfrm>
            <a:off x="4552603" y="4459961"/>
            <a:ext cx="7808421" cy="646331"/>
          </a:xfrm>
          <a:prstGeom prst="rect">
            <a:avLst/>
          </a:prstGeom>
        </p:spPr>
        <p:txBody>
          <a:bodyPr wrap="square">
            <a:spAutoFit/>
          </a:bodyPr>
          <a:lstStyle/>
          <a:p>
            <a:r>
              <a:rPr lang="en-US" dirty="0"/>
              <a:t>Italy managed to create it’s niche marketplace around the world with brands like </a:t>
            </a:r>
            <a:r>
              <a:rPr lang="it-IT" dirty="0"/>
              <a:t>Armani, Lamborghini, Prada, FIAT, Valentino, Lancia, Alfa Romeo and</a:t>
            </a:r>
            <a:r>
              <a:rPr lang="en-US" dirty="0"/>
              <a:t> </a:t>
            </a:r>
            <a:r>
              <a:rPr lang="it-IT" dirty="0"/>
              <a:t>Maserati</a:t>
            </a:r>
            <a:endParaRPr lang="en-US" dirty="0"/>
          </a:p>
        </p:txBody>
      </p:sp>
      <p:graphicFrame>
        <p:nvGraphicFramePr>
          <p:cNvPr id="11" name="Chart 10"/>
          <p:cNvGraphicFramePr/>
          <p:nvPr>
            <p:extLst>
              <p:ext uri="{D42A27DB-BD31-4B8C-83A1-F6EECF244321}">
                <p14:modId xmlns:p14="http://schemas.microsoft.com/office/powerpoint/2010/main" val="1966750829"/>
              </p:ext>
            </p:extLst>
          </p:nvPr>
        </p:nvGraphicFramePr>
        <p:xfrm>
          <a:off x="8096596" y="367424"/>
          <a:ext cx="3962708" cy="3127595"/>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p:cNvSpPr/>
          <p:nvPr/>
        </p:nvSpPr>
        <p:spPr>
          <a:xfrm>
            <a:off x="5327434" y="3589972"/>
            <a:ext cx="6864566" cy="646331"/>
          </a:xfrm>
          <a:prstGeom prst="rect">
            <a:avLst/>
          </a:prstGeom>
        </p:spPr>
        <p:txBody>
          <a:bodyPr wrap="square">
            <a:spAutoFit/>
          </a:bodyPr>
          <a:lstStyle/>
          <a:p>
            <a:r>
              <a:rPr lang="en-US" dirty="0"/>
              <a:t> Italy exports 18% of precision machinery, 13% of clothing, footwear, luxury vehicles, metal and metal products</a:t>
            </a:r>
          </a:p>
        </p:txBody>
      </p:sp>
      <p:pic>
        <p:nvPicPr>
          <p:cNvPr id="13" name="Picture 12">
            <a:extLst>
              <a:ext uri="{FF2B5EF4-FFF2-40B4-BE49-F238E27FC236}">
                <a16:creationId xmlns:a16="http://schemas.microsoft.com/office/drawing/2014/main" id="{8B4D34BE-71CC-47EE-ADD8-D9C4469E54CB}"/>
              </a:ext>
            </a:extLst>
          </p:cNvPr>
          <p:cNvPicPr>
            <a:picLocks noChangeAspect="1"/>
          </p:cNvPicPr>
          <p:nvPr/>
        </p:nvPicPr>
        <p:blipFill rotWithShape="1">
          <a:blip r:embed="rId4"/>
          <a:srcRect t="11092" b="813"/>
          <a:stretch/>
        </p:blipFill>
        <p:spPr>
          <a:xfrm rot="10800000" flipV="1">
            <a:off x="0" y="5814000"/>
            <a:ext cx="12191996" cy="1044000"/>
          </a:xfrm>
          <a:prstGeom prst="rect">
            <a:avLst/>
          </a:prstGeom>
        </p:spPr>
      </p:pic>
    </p:spTree>
    <p:extLst>
      <p:ext uri="{BB962C8B-B14F-4D97-AF65-F5344CB8AC3E}">
        <p14:creationId xmlns:p14="http://schemas.microsoft.com/office/powerpoint/2010/main" val="1647564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4892" y="354665"/>
            <a:ext cx="5197885"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Infra-</a:t>
            </a:r>
            <a:r>
              <a:rPr lang="en-US" sz="2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Stuctural</a:t>
            </a: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Media &amp; Education-</a:t>
            </a:r>
          </a:p>
        </p:txBody>
      </p:sp>
      <p:sp>
        <p:nvSpPr>
          <p:cNvPr id="2" name="Rectangle 1"/>
          <p:cNvSpPr/>
          <p:nvPr/>
        </p:nvSpPr>
        <p:spPr>
          <a:xfrm>
            <a:off x="304800" y="2571923"/>
            <a:ext cx="11887200" cy="923330"/>
          </a:xfrm>
          <a:prstGeom prst="rect">
            <a:avLst/>
          </a:prstGeom>
        </p:spPr>
        <p:txBody>
          <a:bodyPr wrap="square">
            <a:spAutoFit/>
          </a:bodyPr>
          <a:lstStyle/>
          <a:p>
            <a:r>
              <a:rPr lang="en-US" dirty="0">
                <a:solidFill>
                  <a:srgbClr val="000000"/>
                </a:solidFill>
                <a:latin typeface="Times New Roman" panose="02020603050405020304" pitchFamily="18" charset="0"/>
                <a:cs typeface="Times New Roman" panose="02020603050405020304" pitchFamily="18" charset="0"/>
              </a:rPr>
              <a:t>In 2000, there were 878 radios and 494 television sets per 1,000 people.</a:t>
            </a:r>
          </a:p>
          <a:p>
            <a:r>
              <a:rPr lang="en-US" dirty="0">
                <a:solidFill>
                  <a:srgbClr val="000000"/>
                </a:solidFill>
                <a:latin typeface="Times New Roman" panose="02020603050405020304" pitchFamily="18" charset="0"/>
                <a:cs typeface="Times New Roman" panose="02020603050405020304" pitchFamily="18" charset="0"/>
              </a:rPr>
              <a:t>In 2001 there were about 180 personal computers for every 1,000 people, with 93 Internet service providers serving about 19 million users.</a:t>
            </a:r>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324196" y="1242647"/>
            <a:ext cx="7822277" cy="1200329"/>
          </a:xfrm>
          <a:prstGeom prst="rect">
            <a:avLst/>
          </a:prstGeom>
        </p:spPr>
        <p:txBody>
          <a:bodyPr wrap="square">
            <a:spAutoFit/>
          </a:bodyPr>
          <a:lstStyle/>
          <a:p>
            <a:r>
              <a:rPr lang="en-US" dirty="0">
                <a:solidFill>
                  <a:srgbClr val="000000"/>
                </a:solidFill>
                <a:latin typeface="Times New Roman" panose="02020603050405020304" pitchFamily="18" charset="0"/>
                <a:cs typeface="Times New Roman" panose="02020603050405020304" pitchFamily="18" charset="0"/>
              </a:rPr>
              <a:t>Post offices and telegraph offices operated by </a:t>
            </a:r>
            <a:r>
              <a:rPr lang="en-US" dirty="0" err="1">
                <a:solidFill>
                  <a:srgbClr val="000000"/>
                </a:solidFill>
                <a:latin typeface="Times New Roman" panose="02020603050405020304" pitchFamily="18" charset="0"/>
                <a:cs typeface="Times New Roman" panose="02020603050405020304" pitchFamily="18" charset="0"/>
              </a:rPr>
              <a:t>Radiotelevisione</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Italiana</a:t>
            </a:r>
            <a:r>
              <a:rPr lang="en-US" dirty="0">
                <a:solidFill>
                  <a:srgbClr val="000000"/>
                </a:solidFill>
                <a:latin typeface="Times New Roman" panose="02020603050405020304" pitchFamily="18" charset="0"/>
                <a:cs typeface="Times New Roman" panose="02020603050405020304" pitchFamily="18" charset="0"/>
              </a:rPr>
              <a:t> (RAI), a government corporation of Italy. Until 1976, RAI had a broadcasting monopoly.</a:t>
            </a:r>
          </a:p>
          <a:p>
            <a:r>
              <a:rPr lang="en-US" dirty="0">
                <a:solidFill>
                  <a:srgbClr val="000000"/>
                </a:solidFill>
                <a:latin typeface="Times New Roman" panose="02020603050405020304" pitchFamily="18" charset="0"/>
                <a:cs typeface="Times New Roman" panose="02020603050405020304" pitchFamily="18" charset="0"/>
              </a:rPr>
              <a:t>In 1999 there were 25 million telephones and 20.5 million </a:t>
            </a:r>
            <a:r>
              <a:rPr lang="en-US" dirty="0" err="1">
                <a:solidFill>
                  <a:srgbClr val="000000"/>
                </a:solidFill>
                <a:latin typeface="Times New Roman" panose="02020603050405020304" pitchFamily="18" charset="0"/>
                <a:cs typeface="Times New Roman" panose="02020603050405020304" pitchFamily="18" charset="0"/>
              </a:rPr>
              <a:t>mobilephones</a:t>
            </a:r>
            <a:r>
              <a:rPr lang="en-US" dirty="0">
                <a:solidFill>
                  <a:srgbClr val="00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135 AM and 28 FM radio stations and 6,317 television stations. </a:t>
            </a:r>
          </a:p>
        </p:txBody>
      </p:sp>
      <p:graphicFrame>
        <p:nvGraphicFramePr>
          <p:cNvPr id="9" name="Chart 8"/>
          <p:cNvGraphicFramePr/>
          <p:nvPr>
            <p:extLst>
              <p:ext uri="{D42A27DB-BD31-4B8C-83A1-F6EECF244321}">
                <p14:modId xmlns:p14="http://schemas.microsoft.com/office/powerpoint/2010/main" val="3330834509"/>
              </p:ext>
            </p:extLst>
          </p:nvPr>
        </p:nvGraphicFramePr>
        <p:xfrm>
          <a:off x="8300719" y="154074"/>
          <a:ext cx="3645593" cy="2693325"/>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
          <p:cNvSpPr/>
          <p:nvPr/>
        </p:nvSpPr>
        <p:spPr>
          <a:xfrm>
            <a:off x="304800" y="3538135"/>
            <a:ext cx="5247975" cy="369332"/>
          </a:xfrm>
          <a:prstGeom prst="rect">
            <a:avLst/>
          </a:prstGeom>
        </p:spPr>
        <p:txBody>
          <a:bodyPr wrap="none">
            <a:spAutoFit/>
          </a:bodyPr>
          <a:lstStyle/>
          <a:p>
            <a:r>
              <a:rPr lang="en-US" b="1" dirty="0">
                <a:solidFill>
                  <a:srgbClr val="222222"/>
                </a:solidFill>
                <a:latin typeface="Times New Roman" panose="02020603050405020304" pitchFamily="18" charset="0"/>
                <a:cs typeface="Times New Roman" panose="02020603050405020304" pitchFamily="18" charset="0"/>
              </a:rPr>
              <a:t>University of Bologna </a:t>
            </a:r>
            <a:r>
              <a:rPr lang="en-US" dirty="0">
                <a:solidFill>
                  <a:srgbClr val="222222"/>
                </a:solidFill>
                <a:latin typeface="Times New Roman" panose="02020603050405020304" pitchFamily="18" charset="0"/>
                <a:cs typeface="Times New Roman" panose="02020603050405020304" pitchFamily="18" charset="0"/>
              </a:rPr>
              <a:t>– the oldest university in Italy. </a:t>
            </a:r>
            <a:endParaRPr lang="en-US" dirty="0">
              <a:latin typeface="Times New Roman" panose="02020603050405020304" pitchFamily="18" charset="0"/>
              <a:cs typeface="Times New Roman" panose="02020603050405020304" pitchFamily="18" charset="0"/>
            </a:endParaRPr>
          </a:p>
        </p:txBody>
      </p:sp>
      <p:sp>
        <p:nvSpPr>
          <p:cNvPr id="11" name="Rectangle 10"/>
          <p:cNvSpPr/>
          <p:nvPr/>
        </p:nvSpPr>
        <p:spPr>
          <a:xfrm>
            <a:off x="304800" y="3843037"/>
            <a:ext cx="8490065" cy="1200329"/>
          </a:xfrm>
          <a:prstGeom prst="rect">
            <a:avLst/>
          </a:prstGeom>
        </p:spPr>
        <p:txBody>
          <a:bodyPr wrap="square">
            <a:spAutoFit/>
          </a:bodyPr>
          <a:lstStyle/>
          <a:p>
            <a:r>
              <a:rPr lang="en-US" dirty="0">
                <a:solidFill>
                  <a:srgbClr val="212121"/>
                </a:solidFill>
                <a:latin typeface="Times New Roman" panose="02020603050405020304" pitchFamily="18" charset="0"/>
                <a:cs typeface="Times New Roman" panose="02020603050405020304" pitchFamily="18" charset="0"/>
              </a:rPr>
              <a:t>Italy has a 3-cycle education system :-</a:t>
            </a:r>
          </a:p>
          <a:p>
            <a:r>
              <a:rPr lang="en-US" dirty="0">
                <a:solidFill>
                  <a:srgbClr val="212121"/>
                </a:solidFill>
                <a:latin typeface="Times New Roman" panose="02020603050405020304" pitchFamily="18" charset="0"/>
                <a:cs typeface="Times New Roman" panose="02020603050405020304" pitchFamily="18" charset="0"/>
              </a:rPr>
              <a:t>1</a:t>
            </a:r>
            <a:r>
              <a:rPr lang="en-US" baseline="30000" dirty="0">
                <a:solidFill>
                  <a:srgbClr val="212121"/>
                </a:solidFill>
                <a:latin typeface="Times New Roman" panose="02020603050405020304" pitchFamily="18" charset="0"/>
                <a:cs typeface="Times New Roman" panose="02020603050405020304" pitchFamily="18" charset="0"/>
              </a:rPr>
              <a:t>st</a:t>
            </a:r>
            <a:r>
              <a:rPr lang="en-US" dirty="0">
                <a:solidFill>
                  <a:srgbClr val="212121"/>
                </a:solidFill>
                <a:latin typeface="Times New Roman" panose="02020603050405020304" pitchFamily="18" charset="0"/>
                <a:cs typeface="Times New Roman" panose="02020603050405020304" pitchFamily="18" charset="0"/>
              </a:rPr>
              <a:t> cycle: Bachelor degree (3yrs) -</a:t>
            </a:r>
            <a:r>
              <a:rPr lang="en-US" dirty="0">
                <a:latin typeface="Times New Roman" panose="02020603050405020304" pitchFamily="18" charset="0"/>
                <a:cs typeface="Times New Roman" panose="02020603050405020304" pitchFamily="18" charset="0"/>
              </a:rPr>
              <a:t> single-cycle degrees </a:t>
            </a:r>
            <a:endParaRPr lang="en-US" dirty="0">
              <a:solidFill>
                <a:srgbClr val="212121"/>
              </a:solidFill>
              <a:latin typeface="Times New Roman" panose="02020603050405020304" pitchFamily="18" charset="0"/>
              <a:cs typeface="Times New Roman" panose="02020603050405020304" pitchFamily="18" charset="0"/>
            </a:endParaRPr>
          </a:p>
          <a:p>
            <a:r>
              <a:rPr lang="en-US" dirty="0">
                <a:solidFill>
                  <a:srgbClr val="212121"/>
                </a:solidFill>
                <a:latin typeface="Times New Roman" panose="02020603050405020304" pitchFamily="18" charset="0"/>
                <a:cs typeface="Times New Roman" panose="02020603050405020304" pitchFamily="18" charset="0"/>
              </a:rPr>
              <a:t>2</a:t>
            </a:r>
            <a:r>
              <a:rPr lang="en-US" baseline="30000" dirty="0">
                <a:solidFill>
                  <a:srgbClr val="212121"/>
                </a:solidFill>
                <a:latin typeface="Times New Roman" panose="02020603050405020304" pitchFamily="18" charset="0"/>
                <a:cs typeface="Times New Roman" panose="02020603050405020304" pitchFamily="18" charset="0"/>
              </a:rPr>
              <a:t>nd</a:t>
            </a:r>
            <a:r>
              <a:rPr lang="en-US" dirty="0">
                <a:solidFill>
                  <a:srgbClr val="212121"/>
                </a:solidFill>
                <a:latin typeface="Times New Roman" panose="02020603050405020304" pitchFamily="18" charset="0"/>
                <a:cs typeface="Times New Roman" panose="02020603050405020304" pitchFamily="18" charset="0"/>
              </a:rPr>
              <a:t> cycle: Master degree(2yrs) - </a:t>
            </a:r>
            <a:r>
              <a:rPr lang="en-US" dirty="0">
                <a:latin typeface="Times New Roman" panose="02020603050405020304" pitchFamily="18" charset="0"/>
                <a:cs typeface="Times New Roman" panose="02020603050405020304" pitchFamily="18" charset="0"/>
              </a:rPr>
              <a:t>1st level vocational masters</a:t>
            </a:r>
            <a:endParaRPr lang="en-US" dirty="0">
              <a:solidFill>
                <a:srgbClr val="212121"/>
              </a:solidFill>
              <a:latin typeface="Times New Roman" panose="02020603050405020304" pitchFamily="18" charset="0"/>
              <a:cs typeface="Times New Roman" panose="02020603050405020304" pitchFamily="18" charset="0"/>
            </a:endParaRPr>
          </a:p>
          <a:p>
            <a:r>
              <a:rPr lang="en-US" dirty="0">
                <a:solidFill>
                  <a:srgbClr val="212121"/>
                </a:solidFill>
                <a:latin typeface="Times New Roman" panose="02020603050405020304" pitchFamily="18" charset="0"/>
                <a:cs typeface="Times New Roman" panose="02020603050405020304" pitchFamily="18" charset="0"/>
              </a:rPr>
              <a:t>3</a:t>
            </a:r>
            <a:r>
              <a:rPr lang="en-US" baseline="30000" dirty="0">
                <a:solidFill>
                  <a:srgbClr val="212121"/>
                </a:solidFill>
                <a:latin typeface="Times New Roman" panose="02020603050405020304" pitchFamily="18" charset="0"/>
                <a:cs typeface="Times New Roman" panose="02020603050405020304" pitchFamily="18" charset="0"/>
              </a:rPr>
              <a:t>rd</a:t>
            </a:r>
            <a:r>
              <a:rPr lang="en-US" dirty="0">
                <a:solidFill>
                  <a:srgbClr val="212121"/>
                </a:solidFill>
                <a:latin typeface="Times New Roman" panose="02020603050405020304" pitchFamily="18" charset="0"/>
                <a:cs typeface="Times New Roman" panose="02020603050405020304" pitchFamily="18" charset="0"/>
              </a:rPr>
              <a:t> cycle: Doctorate(5-6yrs) - </a:t>
            </a:r>
            <a:r>
              <a:rPr lang="en-US" dirty="0">
                <a:latin typeface="Times New Roman" panose="02020603050405020304" pitchFamily="18" charset="0"/>
                <a:cs typeface="Times New Roman" panose="02020603050405020304" pitchFamily="18" charset="0"/>
              </a:rPr>
              <a:t>specialization school and 2nd Level vocational masters</a:t>
            </a:r>
          </a:p>
        </p:txBody>
      </p:sp>
      <p:sp>
        <p:nvSpPr>
          <p:cNvPr id="18" name="Rectangle 17"/>
          <p:cNvSpPr/>
          <p:nvPr/>
        </p:nvSpPr>
        <p:spPr>
          <a:xfrm>
            <a:off x="324196" y="5157033"/>
            <a:ext cx="10288386" cy="369332"/>
          </a:xfrm>
          <a:prstGeom prst="rect">
            <a:avLst/>
          </a:prstGeom>
        </p:spPr>
        <p:txBody>
          <a:bodyPr wrap="square">
            <a:spAutoFit/>
          </a:bodyPr>
          <a:lstStyle/>
          <a:p>
            <a:r>
              <a:rPr lang="en-US" dirty="0">
                <a:solidFill>
                  <a:srgbClr val="222222"/>
                </a:solidFill>
                <a:latin typeface="Times New Roman" panose="02020603050405020304" pitchFamily="18" charset="0"/>
                <a:cs typeface="Times New Roman" panose="02020603050405020304" pitchFamily="18" charset="0"/>
              </a:rPr>
              <a:t>The share of tertiary-educated 25-64 year-olds was 19% in 2018, compared to 28% among 25-34 year-olds.</a:t>
            </a:r>
          </a:p>
        </p:txBody>
      </p:sp>
      <p:pic>
        <p:nvPicPr>
          <p:cNvPr id="12" name="Picture 11">
            <a:extLst>
              <a:ext uri="{FF2B5EF4-FFF2-40B4-BE49-F238E27FC236}">
                <a16:creationId xmlns:a16="http://schemas.microsoft.com/office/drawing/2014/main" id="{5B1CD55A-7515-414C-8D43-3CF261A610AC}"/>
              </a:ext>
            </a:extLst>
          </p:cNvPr>
          <p:cNvPicPr>
            <a:picLocks noChangeAspect="1"/>
          </p:cNvPicPr>
          <p:nvPr/>
        </p:nvPicPr>
        <p:blipFill rotWithShape="1">
          <a:blip r:embed="rId3"/>
          <a:srcRect t="11092" b="813"/>
          <a:stretch/>
        </p:blipFill>
        <p:spPr>
          <a:xfrm rot="10800000" flipV="1">
            <a:off x="0" y="5814000"/>
            <a:ext cx="12191996" cy="1044000"/>
          </a:xfrm>
          <a:prstGeom prst="rect">
            <a:avLst/>
          </a:prstGeom>
        </p:spPr>
      </p:pic>
    </p:spTree>
    <p:extLst>
      <p:ext uri="{BB962C8B-B14F-4D97-AF65-F5344CB8AC3E}">
        <p14:creationId xmlns:p14="http://schemas.microsoft.com/office/powerpoint/2010/main" val="2885061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2502" y="107138"/>
            <a:ext cx="2028305"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WTO &amp; IMF:</a:t>
            </a:r>
          </a:p>
        </p:txBody>
      </p:sp>
      <p:sp>
        <p:nvSpPr>
          <p:cNvPr id="2" name="Rectangle 1"/>
          <p:cNvSpPr/>
          <p:nvPr/>
        </p:nvSpPr>
        <p:spPr>
          <a:xfrm>
            <a:off x="373921" y="654925"/>
            <a:ext cx="7996995" cy="369332"/>
          </a:xfrm>
          <a:prstGeom prst="rect">
            <a:avLst/>
          </a:prstGeom>
        </p:spPr>
        <p:txBody>
          <a:bodyPr wrap="square">
            <a:spAutoFit/>
          </a:bodyPr>
          <a:lstStyle/>
          <a:p>
            <a:r>
              <a:rPr lang="en-US" dirty="0"/>
              <a:t> </a:t>
            </a:r>
            <a:r>
              <a:rPr lang="en-US" b="1" dirty="0">
                <a:solidFill>
                  <a:srgbClr val="222222"/>
                </a:solidFill>
                <a:latin typeface="arial" panose="020B0604020202020204" pitchFamily="34" charset="0"/>
              </a:rPr>
              <a:t>Italy</a:t>
            </a:r>
            <a:r>
              <a:rPr lang="en-US" dirty="0">
                <a:solidFill>
                  <a:srgbClr val="222222"/>
                </a:solidFill>
                <a:latin typeface="arial" panose="020B0604020202020204" pitchFamily="34" charset="0"/>
              </a:rPr>
              <a:t> has been a </a:t>
            </a:r>
            <a:r>
              <a:rPr lang="en-US" b="1" dirty="0">
                <a:solidFill>
                  <a:srgbClr val="222222"/>
                </a:solidFill>
                <a:latin typeface="arial" panose="020B0604020202020204" pitchFamily="34" charset="0"/>
              </a:rPr>
              <a:t>WTO member</a:t>
            </a:r>
            <a:r>
              <a:rPr lang="en-US" dirty="0">
                <a:solidFill>
                  <a:srgbClr val="222222"/>
                </a:solidFill>
                <a:latin typeface="arial" panose="020B0604020202020204" pitchFamily="34" charset="0"/>
              </a:rPr>
              <a:t> since 1 January 1995 and IMF </a:t>
            </a:r>
            <a:r>
              <a:rPr lang="en-US" dirty="0">
                <a:solidFill>
                  <a:srgbClr val="222222"/>
                </a:solidFill>
                <a:latin typeface="Arial" panose="020B0604020202020204" pitchFamily="34" charset="0"/>
              </a:rPr>
              <a:t>since 1947. </a:t>
            </a:r>
            <a:endParaRPr lang="en-US" dirty="0"/>
          </a:p>
        </p:txBody>
      </p:sp>
      <p:sp>
        <p:nvSpPr>
          <p:cNvPr id="6" name="Rectangle 5"/>
          <p:cNvSpPr/>
          <p:nvPr/>
        </p:nvSpPr>
        <p:spPr>
          <a:xfrm>
            <a:off x="373921" y="3920620"/>
            <a:ext cx="6096000" cy="1754326"/>
          </a:xfrm>
          <a:prstGeom prst="rect">
            <a:avLst/>
          </a:prstGeom>
        </p:spPr>
        <p:txBody>
          <a:bodyPr>
            <a:spAutoFit/>
          </a:bodyPr>
          <a:lstStyle/>
          <a:p>
            <a:r>
              <a:rPr lang="en-US" dirty="0">
                <a:solidFill>
                  <a:srgbClr val="222222"/>
                </a:solidFill>
                <a:latin typeface="Arial" panose="020B0604020202020204" pitchFamily="34" charset="0"/>
              </a:rPr>
              <a:t>Currently Italy has a 3.02% vote share in IMF. </a:t>
            </a:r>
          </a:p>
          <a:p>
            <a:r>
              <a:rPr lang="en-US" dirty="0">
                <a:solidFill>
                  <a:srgbClr val="222222"/>
                </a:solidFill>
                <a:latin typeface="Arial" panose="020B0604020202020204" pitchFamily="34" charset="0"/>
              </a:rPr>
              <a:t>According to IMF, Italy proposed budget had </a:t>
            </a:r>
            <a:r>
              <a:rPr lang="en-US" b="1" dirty="0">
                <a:solidFill>
                  <a:srgbClr val="222222"/>
                </a:solidFill>
                <a:latin typeface="Arial" panose="020B0604020202020204" pitchFamily="34" charset="0"/>
              </a:rPr>
              <a:t>deficit of 2.4% </a:t>
            </a:r>
            <a:r>
              <a:rPr lang="en-US" dirty="0">
                <a:solidFill>
                  <a:srgbClr val="222222"/>
                </a:solidFill>
                <a:latin typeface="Arial" panose="020B0604020202020204" pitchFamily="34" charset="0"/>
              </a:rPr>
              <a:t>of GDP.</a:t>
            </a:r>
          </a:p>
          <a:p>
            <a:r>
              <a:rPr lang="en-US" dirty="0">
                <a:solidFill>
                  <a:srgbClr val="222222"/>
                </a:solidFill>
                <a:latin typeface="Arial" panose="020B0604020202020204" pitchFamily="34" charset="0"/>
              </a:rPr>
              <a:t>This deficit in GDP can cause financial crisis, recession lasting till 2020s also this could </a:t>
            </a:r>
            <a:r>
              <a:rPr lang="en-US" dirty="0" err="1">
                <a:solidFill>
                  <a:srgbClr val="222222"/>
                </a:solidFill>
                <a:latin typeface="Arial" panose="020B0604020202020204" pitchFamily="34" charset="0"/>
              </a:rPr>
              <a:t>jeopradise</a:t>
            </a:r>
            <a:r>
              <a:rPr lang="en-US" dirty="0">
                <a:solidFill>
                  <a:srgbClr val="222222"/>
                </a:solidFill>
                <a:latin typeface="Arial" panose="020B0604020202020204" pitchFamily="34" charset="0"/>
              </a:rPr>
              <a:t> the value of the euro.</a:t>
            </a:r>
          </a:p>
        </p:txBody>
      </p:sp>
      <p:pic>
        <p:nvPicPr>
          <p:cNvPr id="8" name="Picture 7">
            <a:extLst>
              <a:ext uri="{FF2B5EF4-FFF2-40B4-BE49-F238E27FC236}">
                <a16:creationId xmlns:a16="http://schemas.microsoft.com/office/drawing/2014/main" id="{EFF76EFD-A039-4806-BAAE-0C5927C401D0}"/>
              </a:ext>
            </a:extLst>
          </p:cNvPr>
          <p:cNvPicPr>
            <a:picLocks noChangeAspect="1"/>
          </p:cNvPicPr>
          <p:nvPr/>
        </p:nvPicPr>
        <p:blipFill rotWithShape="1">
          <a:blip r:embed="rId2"/>
          <a:srcRect t="11092" b="813"/>
          <a:stretch/>
        </p:blipFill>
        <p:spPr>
          <a:xfrm rot="10800000" flipV="1">
            <a:off x="0" y="5814000"/>
            <a:ext cx="12191996" cy="1044000"/>
          </a:xfrm>
          <a:prstGeom prst="rect">
            <a:avLst/>
          </a:prstGeom>
        </p:spPr>
      </p:pic>
    </p:spTree>
    <p:extLst>
      <p:ext uri="{BB962C8B-B14F-4D97-AF65-F5344CB8AC3E}">
        <p14:creationId xmlns:p14="http://schemas.microsoft.com/office/powerpoint/2010/main" val="1459641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6582" y="324197"/>
            <a:ext cx="4383426"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Climatic:</a:t>
            </a:r>
          </a:p>
        </p:txBody>
      </p:sp>
      <p:pic>
        <p:nvPicPr>
          <p:cNvPr id="7" name="Picture 6">
            <a:extLst>
              <a:ext uri="{FF2B5EF4-FFF2-40B4-BE49-F238E27FC236}">
                <a16:creationId xmlns:a16="http://schemas.microsoft.com/office/drawing/2014/main" id="{8963F79B-114E-41FE-8B20-92564E6883FF}"/>
              </a:ext>
            </a:extLst>
          </p:cNvPr>
          <p:cNvPicPr>
            <a:picLocks noChangeAspect="1"/>
          </p:cNvPicPr>
          <p:nvPr/>
        </p:nvPicPr>
        <p:blipFill rotWithShape="1">
          <a:blip r:embed="rId2"/>
          <a:srcRect t="11092" b="813"/>
          <a:stretch/>
        </p:blipFill>
        <p:spPr>
          <a:xfrm rot="10800000" flipV="1">
            <a:off x="0" y="5814000"/>
            <a:ext cx="12191996" cy="1044000"/>
          </a:xfrm>
          <a:prstGeom prst="rect">
            <a:avLst/>
          </a:prstGeom>
        </p:spPr>
      </p:pic>
    </p:spTree>
    <p:extLst>
      <p:ext uri="{BB962C8B-B14F-4D97-AF65-F5344CB8AC3E}">
        <p14:creationId xmlns:p14="http://schemas.microsoft.com/office/powerpoint/2010/main" val="3923743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1DF648-7AFE-44FE-8DEE-5CA2BAAD5FD9}"/>
              </a:ext>
            </a:extLst>
          </p:cNvPr>
          <p:cNvSpPr/>
          <p:nvPr/>
        </p:nvSpPr>
        <p:spPr>
          <a:xfrm>
            <a:off x="433388" y="3185396"/>
            <a:ext cx="6096000" cy="646331"/>
          </a:xfrm>
          <a:prstGeom prst="rect">
            <a:avLst/>
          </a:prstGeom>
        </p:spPr>
        <p:txBody>
          <a:bodyPr>
            <a:spAutoFit/>
          </a:bodyPr>
          <a:lstStyle/>
          <a:p>
            <a:r>
              <a:rPr lang="en-US" b="1" dirty="0">
                <a:solidFill>
                  <a:srgbClr val="000000"/>
                </a:solidFill>
                <a:latin typeface="Arial" panose="020B0604020202020204" pitchFamily="34" charset="0"/>
              </a:rPr>
              <a:t>3. Cheek screw</a:t>
            </a:r>
            <a:r>
              <a:rPr lang="en-US" b="1" dirty="0">
                <a:solidFill>
                  <a:srgbClr val="54595D"/>
                </a:solidFill>
                <a:latin typeface="Arial" panose="020B0604020202020204" pitchFamily="34" charset="0"/>
              </a:rPr>
              <a:t> : </a:t>
            </a:r>
            <a:r>
              <a:rPr lang="en-US" dirty="0">
                <a:solidFill>
                  <a:srgbClr val="222222"/>
                </a:solidFill>
                <a:latin typeface="Arial" panose="020B0604020202020204" pitchFamily="34" charset="0"/>
              </a:rPr>
              <a:t>Put one index finger on the cheek. </a:t>
            </a:r>
          </a:p>
          <a:p>
            <a:r>
              <a:rPr lang="en-US" dirty="0">
                <a:solidFill>
                  <a:srgbClr val="222222"/>
                </a:solidFill>
                <a:latin typeface="Arial" panose="020B0604020202020204" pitchFamily="34" charset="0"/>
              </a:rPr>
              <a:t>English meaning: Delicious</a:t>
            </a:r>
            <a:endParaRPr lang="en-US" b="0" i="0" u="none" strike="noStrike" dirty="0">
              <a:solidFill>
                <a:srgbClr val="222222"/>
              </a:solidFill>
              <a:effectLst/>
              <a:latin typeface="Arial" panose="020B0604020202020204" pitchFamily="34" charset="0"/>
            </a:endParaRPr>
          </a:p>
        </p:txBody>
      </p:sp>
      <p:sp>
        <p:nvSpPr>
          <p:cNvPr id="3" name="Rectangle 2">
            <a:extLst>
              <a:ext uri="{FF2B5EF4-FFF2-40B4-BE49-F238E27FC236}">
                <a16:creationId xmlns:a16="http://schemas.microsoft.com/office/drawing/2014/main" id="{99EFEBD8-8B6A-4C2F-9808-FF0B13BFFDB2}"/>
              </a:ext>
            </a:extLst>
          </p:cNvPr>
          <p:cNvSpPr/>
          <p:nvPr/>
        </p:nvSpPr>
        <p:spPr>
          <a:xfrm>
            <a:off x="4905375" y="266521"/>
            <a:ext cx="6096000" cy="1200329"/>
          </a:xfrm>
          <a:prstGeom prst="rect">
            <a:avLst/>
          </a:prstGeom>
        </p:spPr>
        <p:txBody>
          <a:bodyPr>
            <a:spAutoFit/>
          </a:bodyPr>
          <a:lstStyle/>
          <a:p>
            <a:r>
              <a:rPr lang="en-US" b="1" dirty="0">
                <a:solidFill>
                  <a:srgbClr val="000000"/>
                </a:solidFill>
                <a:latin typeface="Arial" panose="020B0604020202020204" pitchFamily="34" charset="0"/>
              </a:rPr>
              <a:t>1. Circle in the air (A </a:t>
            </a:r>
            <a:r>
              <a:rPr lang="en-US" b="1" dirty="0" err="1">
                <a:solidFill>
                  <a:srgbClr val="000000"/>
                </a:solidFill>
                <a:latin typeface="Arial" panose="020B0604020202020204" pitchFamily="34" charset="0"/>
              </a:rPr>
              <a:t>dopo</a:t>
            </a:r>
            <a:r>
              <a:rPr lang="en-US" b="1" dirty="0">
                <a:solidFill>
                  <a:srgbClr val="000000"/>
                </a:solidFill>
                <a:latin typeface="Arial" panose="020B0604020202020204" pitchFamily="34" charset="0"/>
              </a:rPr>
              <a:t>)</a:t>
            </a:r>
          </a:p>
          <a:p>
            <a:r>
              <a:rPr lang="en-US" dirty="0">
                <a:solidFill>
                  <a:srgbClr val="222222"/>
                </a:solidFill>
                <a:latin typeface="Arial" panose="020B0604020202020204" pitchFamily="34" charset="0"/>
              </a:rPr>
              <a:t>Use one index finger and extend it to draw a small circle in the air. </a:t>
            </a:r>
          </a:p>
          <a:p>
            <a:r>
              <a:rPr lang="en-US" dirty="0">
                <a:solidFill>
                  <a:srgbClr val="222222"/>
                </a:solidFill>
                <a:latin typeface="Arial" panose="020B0604020202020204" pitchFamily="34" charset="0"/>
              </a:rPr>
              <a:t>English meaning: See you later.</a:t>
            </a:r>
            <a:endParaRPr lang="en-US" b="0" i="0" u="none" strike="noStrike" dirty="0">
              <a:solidFill>
                <a:srgbClr val="222222"/>
              </a:solidFill>
              <a:effectLst/>
              <a:latin typeface="Arial" panose="020B0604020202020204" pitchFamily="34" charset="0"/>
            </a:endParaRPr>
          </a:p>
        </p:txBody>
      </p:sp>
      <p:sp>
        <p:nvSpPr>
          <p:cNvPr id="5" name="Rectangle 4">
            <a:extLst>
              <a:ext uri="{FF2B5EF4-FFF2-40B4-BE49-F238E27FC236}">
                <a16:creationId xmlns:a16="http://schemas.microsoft.com/office/drawing/2014/main" id="{1C468E95-381A-470D-85A2-732D384E9BB3}"/>
              </a:ext>
            </a:extLst>
          </p:cNvPr>
          <p:cNvSpPr/>
          <p:nvPr/>
        </p:nvSpPr>
        <p:spPr>
          <a:xfrm>
            <a:off x="5057775" y="4190821"/>
            <a:ext cx="6096000" cy="1477328"/>
          </a:xfrm>
          <a:prstGeom prst="rect">
            <a:avLst/>
          </a:prstGeom>
        </p:spPr>
        <p:txBody>
          <a:bodyPr>
            <a:spAutoFit/>
          </a:bodyPr>
          <a:lstStyle/>
          <a:p>
            <a:r>
              <a:rPr lang="en-US" b="1" dirty="0">
                <a:solidFill>
                  <a:srgbClr val="000000"/>
                </a:solidFill>
                <a:latin typeface="Arial" panose="020B0604020202020204" pitchFamily="34" charset="0"/>
              </a:rPr>
              <a:t>4. </a:t>
            </a:r>
            <a:r>
              <a:rPr lang="en-US" b="1" i="1" dirty="0">
                <a:solidFill>
                  <a:srgbClr val="000000"/>
                </a:solidFill>
                <a:latin typeface="Arial" panose="020B0604020202020204" pitchFamily="34" charset="0"/>
              </a:rPr>
              <a:t>Andiamo</a:t>
            </a:r>
            <a:endParaRPr lang="en-US" b="1" dirty="0">
              <a:solidFill>
                <a:srgbClr val="000000"/>
              </a:solidFill>
              <a:latin typeface="Arial" panose="020B0604020202020204" pitchFamily="34" charset="0"/>
            </a:endParaRPr>
          </a:p>
          <a:p>
            <a:r>
              <a:rPr lang="en-US" dirty="0">
                <a:solidFill>
                  <a:srgbClr val="222222"/>
                </a:solidFill>
                <a:latin typeface="Arial" panose="020B0604020202020204" pitchFamily="34" charset="0"/>
              </a:rPr>
              <a:t>With the palm facing inwards, flatten your fingers except thumb, after that then shake hand in an up and down movements by several times.</a:t>
            </a:r>
          </a:p>
          <a:p>
            <a:r>
              <a:rPr lang="en-US" b="0" i="0" u="none" strike="noStrike" dirty="0">
                <a:solidFill>
                  <a:srgbClr val="222222"/>
                </a:solidFill>
                <a:effectLst/>
                <a:latin typeface="Arial" panose="020B0604020202020204" pitchFamily="34" charset="0"/>
              </a:rPr>
              <a:t>English m</a:t>
            </a:r>
            <a:r>
              <a:rPr lang="en-US" dirty="0">
                <a:solidFill>
                  <a:srgbClr val="222222"/>
                </a:solidFill>
                <a:latin typeface="Arial" panose="020B0604020202020204" pitchFamily="34" charset="0"/>
              </a:rPr>
              <a:t>eaning: Leave</a:t>
            </a:r>
            <a:endParaRPr lang="en-US" b="0" i="0" u="none" strike="noStrike" dirty="0">
              <a:solidFill>
                <a:srgbClr val="222222"/>
              </a:solidFill>
              <a:effectLst/>
              <a:latin typeface="Arial" panose="020B0604020202020204" pitchFamily="34" charset="0"/>
            </a:endParaRPr>
          </a:p>
        </p:txBody>
      </p:sp>
      <p:sp>
        <p:nvSpPr>
          <p:cNvPr id="7" name="Rectangle 6">
            <a:extLst>
              <a:ext uri="{FF2B5EF4-FFF2-40B4-BE49-F238E27FC236}">
                <a16:creationId xmlns:a16="http://schemas.microsoft.com/office/drawing/2014/main" id="{8A0ECF0B-634A-4E9C-8BDF-EE0A091A1BEC}"/>
              </a:ext>
            </a:extLst>
          </p:cNvPr>
          <p:cNvSpPr/>
          <p:nvPr/>
        </p:nvSpPr>
        <p:spPr>
          <a:xfrm>
            <a:off x="433388" y="1901486"/>
            <a:ext cx="6096000" cy="923330"/>
          </a:xfrm>
          <a:prstGeom prst="rect">
            <a:avLst/>
          </a:prstGeom>
        </p:spPr>
        <p:txBody>
          <a:bodyPr>
            <a:spAutoFit/>
          </a:bodyPr>
          <a:lstStyle/>
          <a:p>
            <a:r>
              <a:rPr lang="en-US" b="1" dirty="0">
                <a:solidFill>
                  <a:srgbClr val="000000"/>
                </a:solidFill>
                <a:latin typeface="Arial" panose="020B0604020202020204" pitchFamily="34" charset="0"/>
              </a:rPr>
              <a:t>2. Eyelid pull (</a:t>
            </a:r>
            <a:r>
              <a:rPr lang="en-US" b="1" dirty="0" err="1">
                <a:solidFill>
                  <a:srgbClr val="000000"/>
                </a:solidFill>
                <a:latin typeface="Arial" panose="020B0604020202020204" pitchFamily="34" charset="0"/>
              </a:rPr>
              <a:t>Stai</a:t>
            </a:r>
            <a:r>
              <a:rPr lang="en-US" b="1" dirty="0">
                <a:solidFill>
                  <a:srgbClr val="000000"/>
                </a:solidFill>
                <a:latin typeface="Arial" panose="020B0604020202020204" pitchFamily="34" charset="0"/>
              </a:rPr>
              <a:t> </a:t>
            </a:r>
            <a:r>
              <a:rPr lang="en-US" b="1" dirty="0" err="1">
                <a:solidFill>
                  <a:srgbClr val="000000"/>
                </a:solidFill>
                <a:latin typeface="Arial" panose="020B0604020202020204" pitchFamily="34" charset="0"/>
              </a:rPr>
              <a:t>attento</a:t>
            </a:r>
            <a:r>
              <a:rPr lang="en-US" b="1" dirty="0">
                <a:solidFill>
                  <a:srgbClr val="000000"/>
                </a:solidFill>
                <a:latin typeface="Arial" panose="020B0604020202020204" pitchFamily="34" charset="0"/>
              </a:rPr>
              <a:t>)</a:t>
            </a:r>
          </a:p>
          <a:p>
            <a:r>
              <a:rPr lang="en-US" dirty="0">
                <a:solidFill>
                  <a:srgbClr val="222222"/>
                </a:solidFill>
                <a:latin typeface="Arial" panose="020B0604020202020204" pitchFamily="34" charset="0"/>
              </a:rPr>
              <a:t>Using your index finger, tugging at your bottom eyelid.</a:t>
            </a:r>
          </a:p>
          <a:p>
            <a:r>
              <a:rPr lang="en-US" dirty="0">
                <a:solidFill>
                  <a:srgbClr val="222222"/>
                </a:solidFill>
                <a:latin typeface="Arial" panose="020B0604020202020204" pitchFamily="34" charset="0"/>
              </a:rPr>
              <a:t>English meaning: Watch out!</a:t>
            </a:r>
            <a:endParaRPr lang="en-US" b="0" i="0" u="none" strike="noStrike" dirty="0">
              <a:solidFill>
                <a:srgbClr val="222222"/>
              </a:solidFill>
              <a:effectLst/>
              <a:latin typeface="Arial" panose="020B0604020202020204" pitchFamily="34" charset="0"/>
            </a:endParaRPr>
          </a:p>
        </p:txBody>
      </p:sp>
      <p:pic>
        <p:nvPicPr>
          <p:cNvPr id="9" name="Picture 8">
            <a:extLst>
              <a:ext uri="{FF2B5EF4-FFF2-40B4-BE49-F238E27FC236}">
                <a16:creationId xmlns:a16="http://schemas.microsoft.com/office/drawing/2014/main" id="{2A2C1914-3C33-4AAD-A188-68DBE99EF463}"/>
              </a:ext>
            </a:extLst>
          </p:cNvPr>
          <p:cNvPicPr>
            <a:picLocks noChangeAspect="1"/>
          </p:cNvPicPr>
          <p:nvPr/>
        </p:nvPicPr>
        <p:blipFill>
          <a:blip r:embed="rId2"/>
          <a:stretch>
            <a:fillRect/>
          </a:stretch>
        </p:blipFill>
        <p:spPr>
          <a:xfrm>
            <a:off x="1381125" y="4138523"/>
            <a:ext cx="1381125" cy="1304925"/>
          </a:xfrm>
          <a:prstGeom prst="rect">
            <a:avLst/>
          </a:prstGeom>
        </p:spPr>
      </p:pic>
      <p:pic>
        <p:nvPicPr>
          <p:cNvPr id="10" name="Picture 9">
            <a:extLst>
              <a:ext uri="{FF2B5EF4-FFF2-40B4-BE49-F238E27FC236}">
                <a16:creationId xmlns:a16="http://schemas.microsoft.com/office/drawing/2014/main" id="{4259B423-521D-4EC0-961F-7D1777D392A0}"/>
              </a:ext>
            </a:extLst>
          </p:cNvPr>
          <p:cNvPicPr>
            <a:picLocks noChangeAspect="1"/>
          </p:cNvPicPr>
          <p:nvPr/>
        </p:nvPicPr>
        <p:blipFill>
          <a:blip r:embed="rId3"/>
          <a:stretch>
            <a:fillRect/>
          </a:stretch>
        </p:blipFill>
        <p:spPr>
          <a:xfrm>
            <a:off x="7677150" y="2033497"/>
            <a:ext cx="2381250" cy="2019300"/>
          </a:xfrm>
          <a:prstGeom prst="rect">
            <a:avLst/>
          </a:prstGeom>
        </p:spPr>
      </p:pic>
      <p:sp>
        <p:nvSpPr>
          <p:cNvPr id="11" name="TextBox 10">
            <a:extLst>
              <a:ext uri="{FF2B5EF4-FFF2-40B4-BE49-F238E27FC236}">
                <a16:creationId xmlns:a16="http://schemas.microsoft.com/office/drawing/2014/main" id="{13133455-3222-450C-8CC3-B4FC5A85A29F}"/>
              </a:ext>
            </a:extLst>
          </p:cNvPr>
          <p:cNvSpPr txBox="1"/>
          <p:nvPr/>
        </p:nvSpPr>
        <p:spPr>
          <a:xfrm>
            <a:off x="316056" y="226843"/>
            <a:ext cx="2827193" cy="523220"/>
          </a:xfrm>
          <a:prstGeom prst="rect">
            <a:avLst/>
          </a:prstGeom>
          <a:noFill/>
        </p:spPr>
        <p:txBody>
          <a:bodyPr wrap="square" rtlCol="0">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Italian Gesture:</a:t>
            </a:r>
          </a:p>
        </p:txBody>
      </p:sp>
      <p:pic>
        <p:nvPicPr>
          <p:cNvPr id="12" name="Picture 11">
            <a:extLst>
              <a:ext uri="{FF2B5EF4-FFF2-40B4-BE49-F238E27FC236}">
                <a16:creationId xmlns:a16="http://schemas.microsoft.com/office/drawing/2014/main" id="{AAB02071-648E-4968-B8AF-5C8CF586CBA0}"/>
              </a:ext>
            </a:extLst>
          </p:cNvPr>
          <p:cNvPicPr>
            <a:picLocks noChangeAspect="1"/>
          </p:cNvPicPr>
          <p:nvPr/>
        </p:nvPicPr>
        <p:blipFill rotWithShape="1">
          <a:blip r:embed="rId4"/>
          <a:srcRect t="11092" b="813"/>
          <a:stretch/>
        </p:blipFill>
        <p:spPr>
          <a:xfrm rot="10800000" flipV="1">
            <a:off x="0" y="5814000"/>
            <a:ext cx="12191996" cy="1044000"/>
          </a:xfrm>
          <a:prstGeom prst="rect">
            <a:avLst/>
          </a:prstGeom>
        </p:spPr>
      </p:pic>
    </p:spTree>
    <p:extLst>
      <p:ext uri="{BB962C8B-B14F-4D97-AF65-F5344CB8AC3E}">
        <p14:creationId xmlns:p14="http://schemas.microsoft.com/office/powerpoint/2010/main" val="1889461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4771" y="282633"/>
            <a:ext cx="4383426"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Attractions of Italy</a:t>
            </a:r>
          </a:p>
        </p:txBody>
      </p:sp>
      <p:pic>
        <p:nvPicPr>
          <p:cNvPr id="7" name="Picture 6"/>
          <p:cNvPicPr>
            <a:picLocks noChangeAspect="1"/>
          </p:cNvPicPr>
          <p:nvPr/>
        </p:nvPicPr>
        <p:blipFill>
          <a:blip r:embed="rId2"/>
          <a:stretch>
            <a:fillRect/>
          </a:stretch>
        </p:blipFill>
        <p:spPr>
          <a:xfrm>
            <a:off x="5345256" y="220627"/>
            <a:ext cx="3790948" cy="2647950"/>
          </a:xfrm>
          <a:prstGeom prst="rect">
            <a:avLst/>
          </a:prstGeom>
        </p:spPr>
      </p:pic>
      <p:pic>
        <p:nvPicPr>
          <p:cNvPr id="9" name="Picture 8"/>
          <p:cNvPicPr>
            <a:picLocks noChangeAspect="1"/>
          </p:cNvPicPr>
          <p:nvPr/>
        </p:nvPicPr>
        <p:blipFill>
          <a:blip r:embed="rId3"/>
          <a:stretch>
            <a:fillRect/>
          </a:stretch>
        </p:blipFill>
        <p:spPr>
          <a:xfrm>
            <a:off x="674129" y="3332018"/>
            <a:ext cx="4181475" cy="2362200"/>
          </a:xfrm>
          <a:prstGeom prst="rect">
            <a:avLst/>
          </a:prstGeom>
        </p:spPr>
      </p:pic>
      <p:grpSp>
        <p:nvGrpSpPr>
          <p:cNvPr id="18" name="Group 17"/>
          <p:cNvGrpSpPr/>
          <p:nvPr/>
        </p:nvGrpSpPr>
        <p:grpSpPr>
          <a:xfrm>
            <a:off x="764771" y="1433187"/>
            <a:ext cx="3995803" cy="1502675"/>
            <a:chOff x="4657097" y="4281436"/>
            <a:chExt cx="3995803" cy="1502675"/>
          </a:xfrm>
        </p:grpSpPr>
        <p:sp>
          <p:nvSpPr>
            <p:cNvPr id="16" name="Rectangular Callout 15"/>
            <p:cNvSpPr/>
            <p:nvPr/>
          </p:nvSpPr>
          <p:spPr>
            <a:xfrm>
              <a:off x="4657097" y="4281436"/>
              <a:ext cx="3898668" cy="1502675"/>
            </a:xfrm>
            <a:prstGeom prst="wedgeRectCallout">
              <a:avLst>
                <a:gd name="adj1" fmla="val -6120"/>
                <a:gd name="adj2" fmla="val 74408"/>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4657097" y="4405694"/>
              <a:ext cx="3995803" cy="1200329"/>
            </a:xfrm>
            <a:prstGeom prst="rect">
              <a:avLst/>
            </a:prstGeom>
          </p:spPr>
          <p:txBody>
            <a:bodyPr wrap="square">
              <a:spAutoFit/>
            </a:bodyPr>
            <a:lstStyle/>
            <a:p>
              <a:r>
                <a:rPr lang="en-US" b="1" dirty="0">
                  <a:solidFill>
                    <a:srgbClr val="333333"/>
                  </a:solidFill>
                  <a:latin typeface="Arial" panose="020B0604020202020204" pitchFamily="34" charset="0"/>
                </a:rPr>
                <a:t>The Roman Forum, </a:t>
              </a:r>
              <a:r>
                <a:rPr lang="en-US" dirty="0">
                  <a:solidFill>
                    <a:srgbClr val="333333"/>
                  </a:solidFill>
                  <a:latin typeface="Arial" panose="020B0604020202020204" pitchFamily="34" charset="0"/>
                </a:rPr>
                <a:t>this</a:t>
              </a:r>
              <a:r>
                <a:rPr lang="en-US" b="1" dirty="0">
                  <a:solidFill>
                    <a:srgbClr val="333333"/>
                  </a:solidFill>
                  <a:latin typeface="Arial" panose="020B0604020202020204" pitchFamily="34" charset="0"/>
                </a:rPr>
                <a:t> </a:t>
              </a:r>
              <a:r>
                <a:rPr lang="en-US" dirty="0">
                  <a:solidFill>
                    <a:srgbClr val="333333"/>
                  </a:solidFill>
                  <a:latin typeface="Arial" panose="020B0604020202020204" pitchFamily="34" charset="0"/>
                </a:rPr>
                <a:t>may require a little imagination to understand exactly what this area once looked like in </a:t>
              </a:r>
              <a:r>
                <a:rPr lang="en-US" dirty="0" err="1">
                  <a:solidFill>
                    <a:srgbClr val="333333"/>
                  </a:solidFill>
                  <a:latin typeface="Arial" panose="020B0604020202020204" pitchFamily="34" charset="0"/>
                </a:rPr>
                <a:t>histiroic</a:t>
              </a:r>
              <a:r>
                <a:rPr lang="en-US" dirty="0">
                  <a:solidFill>
                    <a:srgbClr val="333333"/>
                  </a:solidFill>
                  <a:latin typeface="Arial" panose="020B0604020202020204" pitchFamily="34" charset="0"/>
                </a:rPr>
                <a:t> ages</a:t>
              </a:r>
              <a:endParaRPr lang="en-US" dirty="0"/>
            </a:p>
          </p:txBody>
        </p:sp>
      </p:grpSp>
      <p:grpSp>
        <p:nvGrpSpPr>
          <p:cNvPr id="17" name="Group 16"/>
          <p:cNvGrpSpPr/>
          <p:nvPr/>
        </p:nvGrpSpPr>
        <p:grpSpPr>
          <a:xfrm>
            <a:off x="8298044" y="2954945"/>
            <a:ext cx="3855854" cy="2739273"/>
            <a:chOff x="29555" y="773449"/>
            <a:chExt cx="3855854" cy="2408033"/>
          </a:xfrm>
        </p:grpSpPr>
        <p:sp>
          <p:nvSpPr>
            <p:cNvPr id="14" name="Rectangular Callout 13"/>
            <p:cNvSpPr/>
            <p:nvPr/>
          </p:nvSpPr>
          <p:spPr>
            <a:xfrm>
              <a:off x="29555" y="773449"/>
              <a:ext cx="3731839" cy="2131033"/>
            </a:xfrm>
            <a:prstGeom prst="wedgeRectCallout">
              <a:avLst>
                <a:gd name="adj1" fmla="val -59119"/>
                <a:gd name="adj2" fmla="val -38632"/>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59109" y="873158"/>
              <a:ext cx="3826300" cy="2308324"/>
            </a:xfrm>
            <a:prstGeom prst="rect">
              <a:avLst/>
            </a:prstGeom>
          </p:spPr>
          <p:txBody>
            <a:bodyPr wrap="square">
              <a:spAutoFit/>
            </a:bodyPr>
            <a:lstStyle/>
            <a:p>
              <a:r>
                <a:rPr lang="en-US" b="1" dirty="0">
                  <a:solidFill>
                    <a:srgbClr val="333333"/>
                  </a:solidFill>
                  <a:latin typeface="Arial" panose="020B0604020202020204" pitchFamily="34" charset="0"/>
                </a:rPr>
                <a:t>Colosseum</a:t>
              </a:r>
              <a:r>
                <a:rPr lang="en-US" dirty="0">
                  <a:solidFill>
                    <a:srgbClr val="333333"/>
                  </a:solidFill>
                  <a:latin typeface="Arial" panose="020B0604020202020204" pitchFamily="34" charset="0"/>
                </a:rPr>
                <a:t>, the huge Amphitheater built by the Roman Empire. It was used for public spectacles and shows, Underneath it were two stories of tunnels, rooms, cells, and passages for gladiators, workers, wild animals, and storage.</a:t>
              </a:r>
              <a:r>
                <a:rPr lang="en-US" dirty="0"/>
                <a:t> </a:t>
              </a:r>
            </a:p>
          </p:txBody>
        </p:sp>
      </p:grpSp>
      <p:pic>
        <p:nvPicPr>
          <p:cNvPr id="13" name="Picture 12">
            <a:extLst>
              <a:ext uri="{FF2B5EF4-FFF2-40B4-BE49-F238E27FC236}">
                <a16:creationId xmlns:a16="http://schemas.microsoft.com/office/drawing/2014/main" id="{84009EF7-ACDB-46F9-A98A-DC8EDF1D67AF}"/>
              </a:ext>
            </a:extLst>
          </p:cNvPr>
          <p:cNvPicPr>
            <a:picLocks noChangeAspect="1"/>
          </p:cNvPicPr>
          <p:nvPr/>
        </p:nvPicPr>
        <p:blipFill rotWithShape="1">
          <a:blip r:embed="rId4"/>
          <a:srcRect t="11092" b="813"/>
          <a:stretch/>
        </p:blipFill>
        <p:spPr>
          <a:xfrm rot="10800000" flipV="1">
            <a:off x="0" y="5814000"/>
            <a:ext cx="12191996" cy="1044000"/>
          </a:xfrm>
          <a:prstGeom prst="rect">
            <a:avLst/>
          </a:prstGeom>
        </p:spPr>
      </p:pic>
    </p:spTree>
    <p:extLst>
      <p:ext uri="{BB962C8B-B14F-4D97-AF65-F5344CB8AC3E}">
        <p14:creationId xmlns:p14="http://schemas.microsoft.com/office/powerpoint/2010/main" val="3492124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ular Callout 15"/>
          <p:cNvSpPr/>
          <p:nvPr/>
        </p:nvSpPr>
        <p:spPr>
          <a:xfrm>
            <a:off x="4538899" y="621319"/>
            <a:ext cx="3610989" cy="1775829"/>
          </a:xfrm>
          <a:prstGeom prst="wedgeRectCallout">
            <a:avLst>
              <a:gd name="adj1" fmla="val 40792"/>
              <a:gd name="adj2" fmla="val 65298"/>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ular Callout 13"/>
          <p:cNvSpPr/>
          <p:nvPr/>
        </p:nvSpPr>
        <p:spPr>
          <a:xfrm>
            <a:off x="552623" y="3757895"/>
            <a:ext cx="4251104" cy="1500590"/>
          </a:xfrm>
          <a:prstGeom prst="wedgeRectCallout">
            <a:avLst>
              <a:gd name="adj1" fmla="val -40960"/>
              <a:gd name="adj2" fmla="val -6904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8593884" y="167115"/>
            <a:ext cx="3581491" cy="2407028"/>
          </a:xfrm>
          <a:prstGeom prst="rect">
            <a:avLst/>
          </a:prstGeom>
        </p:spPr>
      </p:pic>
      <p:pic>
        <p:nvPicPr>
          <p:cNvPr id="5" name="Picture 4"/>
          <p:cNvPicPr>
            <a:picLocks noChangeAspect="1"/>
          </p:cNvPicPr>
          <p:nvPr/>
        </p:nvPicPr>
        <p:blipFill>
          <a:blip r:embed="rId3"/>
          <a:stretch>
            <a:fillRect/>
          </a:stretch>
        </p:blipFill>
        <p:spPr>
          <a:xfrm>
            <a:off x="377257" y="1096570"/>
            <a:ext cx="3488575" cy="2307128"/>
          </a:xfrm>
          <a:prstGeom prst="rect">
            <a:avLst/>
          </a:prstGeom>
        </p:spPr>
      </p:pic>
      <p:grpSp>
        <p:nvGrpSpPr>
          <p:cNvPr id="19" name="Group 18"/>
          <p:cNvGrpSpPr/>
          <p:nvPr/>
        </p:nvGrpSpPr>
        <p:grpSpPr>
          <a:xfrm>
            <a:off x="9032255" y="3120160"/>
            <a:ext cx="2704748" cy="1226347"/>
            <a:chOff x="11646360" y="-353454"/>
            <a:chExt cx="3458095" cy="1661685"/>
          </a:xfrm>
        </p:grpSpPr>
        <p:sp>
          <p:nvSpPr>
            <p:cNvPr id="18" name="Rectangular Callout 17"/>
            <p:cNvSpPr/>
            <p:nvPr/>
          </p:nvSpPr>
          <p:spPr>
            <a:xfrm>
              <a:off x="11646360" y="-353454"/>
              <a:ext cx="3458095" cy="1661685"/>
            </a:xfrm>
            <a:prstGeom prst="wedgeRectCallout">
              <a:avLst>
                <a:gd name="adj1" fmla="val -1886"/>
                <a:gd name="adj2" fmla="val -7557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 1"/>
            <p:cNvSpPr/>
            <p:nvPr/>
          </p:nvSpPr>
          <p:spPr>
            <a:xfrm>
              <a:off x="11970890" y="-122777"/>
              <a:ext cx="3133565" cy="1200329"/>
            </a:xfrm>
            <a:prstGeom prst="rect">
              <a:avLst/>
            </a:prstGeom>
          </p:spPr>
          <p:txBody>
            <a:bodyPr wrap="square">
              <a:spAutoFit/>
            </a:bodyPr>
            <a:lstStyle/>
            <a:p>
              <a:r>
                <a:rPr lang="en-US" b="1" dirty="0"/>
                <a:t>Lake Garda </a:t>
              </a:r>
              <a:r>
                <a:rPr lang="en-US" dirty="0"/>
                <a:t>largest lake in Italy. </a:t>
              </a:r>
              <a:r>
                <a:rPr lang="en-US" dirty="0">
                  <a:solidFill>
                    <a:srgbClr val="222222"/>
                  </a:solidFill>
                  <a:latin typeface="arial" panose="020B0604020202020204" pitchFamily="34" charset="0"/>
                </a:rPr>
                <a:t>It is known for its crystal clear water</a:t>
              </a:r>
              <a:endParaRPr lang="en-US" dirty="0"/>
            </a:p>
            <a:p>
              <a:r>
                <a:rPr lang="en-US" dirty="0"/>
                <a:t> </a:t>
              </a:r>
            </a:p>
          </p:txBody>
        </p:sp>
      </p:grpSp>
      <p:sp>
        <p:nvSpPr>
          <p:cNvPr id="7" name="Rectangle 6"/>
          <p:cNvSpPr/>
          <p:nvPr/>
        </p:nvSpPr>
        <p:spPr>
          <a:xfrm>
            <a:off x="4511438" y="617393"/>
            <a:ext cx="3665913" cy="1754326"/>
          </a:xfrm>
          <a:prstGeom prst="rect">
            <a:avLst/>
          </a:prstGeom>
        </p:spPr>
        <p:txBody>
          <a:bodyPr wrap="square">
            <a:spAutoFit/>
          </a:bodyPr>
          <a:lstStyle/>
          <a:p>
            <a:r>
              <a:rPr lang="en-US" dirty="0">
                <a:solidFill>
                  <a:srgbClr val="333333"/>
                </a:solidFill>
                <a:latin typeface="Arial" panose="020B0604020202020204" pitchFamily="34" charset="0"/>
              </a:rPr>
              <a:t>Construction of </a:t>
            </a:r>
            <a:r>
              <a:rPr lang="en-US" b="1" dirty="0">
                <a:solidFill>
                  <a:srgbClr val="333333"/>
                </a:solidFill>
                <a:latin typeface="Arial" panose="020B0604020202020204" pitchFamily="34" charset="0"/>
              </a:rPr>
              <a:t>Leaning Tower </a:t>
            </a:r>
            <a:r>
              <a:rPr lang="en-US" dirty="0">
                <a:solidFill>
                  <a:srgbClr val="333333"/>
                </a:solidFill>
                <a:latin typeface="Arial" panose="020B0604020202020204" pitchFamily="34" charset="0"/>
              </a:rPr>
              <a:t>began in the 1100s and completed in 3 stages over 199years, after construction </a:t>
            </a:r>
            <a:r>
              <a:rPr lang="en-US" dirty="0" err="1">
                <a:solidFill>
                  <a:srgbClr val="333333"/>
                </a:solidFill>
                <a:latin typeface="Arial" panose="020B0604020202020204" pitchFamily="34" charset="0"/>
              </a:rPr>
              <a:t>progessed</a:t>
            </a:r>
            <a:r>
              <a:rPr lang="en-US" dirty="0">
                <a:solidFill>
                  <a:srgbClr val="333333"/>
                </a:solidFill>
                <a:latin typeface="Arial" panose="020B0604020202020204" pitchFamily="34" charset="0"/>
              </a:rPr>
              <a:t> tower began to sink, which led to its leaning.</a:t>
            </a:r>
            <a:endParaRPr lang="en-US" dirty="0"/>
          </a:p>
        </p:txBody>
      </p:sp>
      <p:sp>
        <p:nvSpPr>
          <p:cNvPr id="8" name="Rectangle 7"/>
          <p:cNvSpPr/>
          <p:nvPr/>
        </p:nvSpPr>
        <p:spPr>
          <a:xfrm>
            <a:off x="552623" y="3769526"/>
            <a:ext cx="4342510" cy="1477328"/>
          </a:xfrm>
          <a:prstGeom prst="rect">
            <a:avLst/>
          </a:prstGeom>
        </p:spPr>
        <p:txBody>
          <a:bodyPr wrap="square">
            <a:spAutoFit/>
          </a:bodyPr>
          <a:lstStyle/>
          <a:p>
            <a:r>
              <a:rPr lang="en-US" dirty="0">
                <a:solidFill>
                  <a:srgbClr val="333333"/>
                </a:solidFill>
                <a:latin typeface="Arial" panose="020B0604020202020204" pitchFamily="34" charset="0"/>
              </a:rPr>
              <a:t> </a:t>
            </a:r>
            <a:r>
              <a:rPr lang="en-US" b="1" dirty="0">
                <a:solidFill>
                  <a:srgbClr val="333333"/>
                </a:solidFill>
                <a:latin typeface="Arial" panose="020B0604020202020204" pitchFamily="34" charset="0"/>
              </a:rPr>
              <a:t>St. Mark's Basilica</a:t>
            </a:r>
            <a:r>
              <a:rPr lang="en-US" dirty="0">
                <a:solidFill>
                  <a:srgbClr val="333333"/>
                </a:solidFill>
                <a:latin typeface="Arial" panose="020B0604020202020204" pitchFamily="34" charset="0"/>
              </a:rPr>
              <a:t>. The building is piece of Art. Tourists will find themselves in the famous square, Piazza San Marco, in front of the basilica, looking at the main west-facing facade.</a:t>
            </a:r>
            <a:endParaRPr lang="en-US" dirty="0"/>
          </a:p>
        </p:txBody>
      </p:sp>
      <p:pic>
        <p:nvPicPr>
          <p:cNvPr id="10" name="Picture 9"/>
          <p:cNvPicPr>
            <a:picLocks noChangeAspect="1"/>
          </p:cNvPicPr>
          <p:nvPr/>
        </p:nvPicPr>
        <p:blipFill>
          <a:blip r:embed="rId4"/>
          <a:stretch>
            <a:fillRect/>
          </a:stretch>
        </p:blipFill>
        <p:spPr>
          <a:xfrm>
            <a:off x="5818386" y="2727405"/>
            <a:ext cx="2775498" cy="3433157"/>
          </a:xfrm>
          <a:prstGeom prst="rect">
            <a:avLst/>
          </a:prstGeom>
        </p:spPr>
      </p:pic>
      <p:pic>
        <p:nvPicPr>
          <p:cNvPr id="13" name="Picture 12">
            <a:extLst>
              <a:ext uri="{FF2B5EF4-FFF2-40B4-BE49-F238E27FC236}">
                <a16:creationId xmlns:a16="http://schemas.microsoft.com/office/drawing/2014/main" id="{A24AC821-5003-498B-98A8-8D9C1E90C3B3}"/>
              </a:ext>
            </a:extLst>
          </p:cNvPr>
          <p:cNvPicPr>
            <a:picLocks noChangeAspect="1"/>
          </p:cNvPicPr>
          <p:nvPr/>
        </p:nvPicPr>
        <p:blipFill rotWithShape="1">
          <a:blip r:embed="rId5"/>
          <a:srcRect t="11092" b="813"/>
          <a:stretch/>
        </p:blipFill>
        <p:spPr>
          <a:xfrm rot="10800000" flipV="1">
            <a:off x="0" y="5814000"/>
            <a:ext cx="12191996" cy="1044000"/>
          </a:xfrm>
          <a:prstGeom prst="rect">
            <a:avLst/>
          </a:prstGeom>
        </p:spPr>
      </p:pic>
    </p:spTree>
    <p:extLst>
      <p:ext uri="{BB962C8B-B14F-4D97-AF65-F5344CB8AC3E}">
        <p14:creationId xmlns:p14="http://schemas.microsoft.com/office/powerpoint/2010/main" val="1438753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1082" y="154312"/>
            <a:ext cx="3782291" cy="523220"/>
          </a:xfrm>
          <a:prstGeom prst="rect">
            <a:avLst/>
          </a:prstGeom>
          <a:noFill/>
        </p:spPr>
        <p:txBody>
          <a:bodyPr wrap="square" rtlCol="0">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History &amp; Geography :</a:t>
            </a:r>
          </a:p>
        </p:txBody>
      </p:sp>
      <p:sp>
        <p:nvSpPr>
          <p:cNvPr id="2" name="Rectangle 1"/>
          <p:cNvSpPr/>
          <p:nvPr/>
        </p:nvSpPr>
        <p:spPr>
          <a:xfrm>
            <a:off x="4123373" y="229845"/>
            <a:ext cx="7063216" cy="369332"/>
          </a:xfrm>
          <a:prstGeom prst="rect">
            <a:avLst/>
          </a:prstGeom>
        </p:spPr>
        <p:txBody>
          <a:bodyPr wrap="none">
            <a:spAutoFit/>
          </a:bodyPr>
          <a:lstStyle/>
          <a:p>
            <a:r>
              <a:rPr lang="en-US" dirty="0"/>
              <a:t>Italy came from the </a:t>
            </a:r>
            <a:r>
              <a:rPr lang="en-US" dirty="0" err="1"/>
              <a:t>latin</a:t>
            </a:r>
            <a:r>
              <a:rPr lang="en-US" dirty="0"/>
              <a:t> word “</a:t>
            </a:r>
            <a:r>
              <a:rPr lang="en-US" dirty="0" err="1"/>
              <a:t>italia</a:t>
            </a:r>
            <a:r>
              <a:rPr lang="en-US" dirty="0"/>
              <a:t>” representing “land of young cattle”</a:t>
            </a:r>
          </a:p>
        </p:txBody>
      </p:sp>
      <p:pic>
        <p:nvPicPr>
          <p:cNvPr id="7" name="Picture 6"/>
          <p:cNvPicPr>
            <a:picLocks noChangeAspect="1"/>
          </p:cNvPicPr>
          <p:nvPr/>
        </p:nvPicPr>
        <p:blipFill>
          <a:blip r:embed="rId2"/>
          <a:stretch>
            <a:fillRect/>
          </a:stretch>
        </p:blipFill>
        <p:spPr>
          <a:xfrm>
            <a:off x="3720419" y="727555"/>
            <a:ext cx="4303222" cy="5374353"/>
          </a:xfrm>
          <a:prstGeom prst="rect">
            <a:avLst/>
          </a:prstGeom>
        </p:spPr>
      </p:pic>
      <p:sp>
        <p:nvSpPr>
          <p:cNvPr id="8" name="Rectangle 7"/>
          <p:cNvSpPr/>
          <p:nvPr/>
        </p:nvSpPr>
        <p:spPr>
          <a:xfrm>
            <a:off x="8523115" y="4560391"/>
            <a:ext cx="3538652" cy="923330"/>
          </a:xfrm>
          <a:prstGeom prst="rect">
            <a:avLst/>
          </a:prstGeom>
        </p:spPr>
        <p:txBody>
          <a:bodyPr wrap="square">
            <a:spAutoFit/>
          </a:bodyPr>
          <a:lstStyle/>
          <a:p>
            <a:r>
              <a:rPr lang="en-US" dirty="0"/>
              <a:t>Italy is a projecting out of Mediterranean Sea. It is a boot-like shape kicking the island of Sicily.</a:t>
            </a:r>
          </a:p>
        </p:txBody>
      </p:sp>
      <p:cxnSp>
        <p:nvCxnSpPr>
          <p:cNvPr id="10" name="Straight Arrow Connector 9"/>
          <p:cNvCxnSpPr/>
          <p:nvPr/>
        </p:nvCxnSpPr>
        <p:spPr>
          <a:xfrm flipV="1">
            <a:off x="3303087" y="1260979"/>
            <a:ext cx="2158375" cy="3611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41082" y="841229"/>
            <a:ext cx="3108960" cy="1200329"/>
          </a:xfrm>
          <a:prstGeom prst="rect">
            <a:avLst/>
          </a:prstGeom>
        </p:spPr>
        <p:txBody>
          <a:bodyPr wrap="square">
            <a:spAutoFit/>
          </a:bodyPr>
          <a:lstStyle/>
          <a:p>
            <a:r>
              <a:rPr lang="en-US" dirty="0"/>
              <a:t>Most of the Italy Dolomite mountains which extend across northern Italy are part of the Alps mountain range.</a:t>
            </a:r>
          </a:p>
        </p:txBody>
      </p:sp>
      <p:pic>
        <p:nvPicPr>
          <p:cNvPr id="12" name="Picture 11"/>
          <p:cNvPicPr>
            <a:picLocks noChangeAspect="1"/>
          </p:cNvPicPr>
          <p:nvPr/>
        </p:nvPicPr>
        <p:blipFill>
          <a:blip r:embed="rId3"/>
          <a:stretch>
            <a:fillRect/>
          </a:stretch>
        </p:blipFill>
        <p:spPr>
          <a:xfrm>
            <a:off x="404947" y="2172710"/>
            <a:ext cx="3092734" cy="1649258"/>
          </a:xfrm>
          <a:prstGeom prst="rect">
            <a:avLst/>
          </a:prstGeom>
        </p:spPr>
      </p:pic>
      <p:cxnSp>
        <p:nvCxnSpPr>
          <p:cNvPr id="17" name="Straight Arrow Connector 16"/>
          <p:cNvCxnSpPr/>
          <p:nvPr/>
        </p:nvCxnSpPr>
        <p:spPr>
          <a:xfrm flipH="1">
            <a:off x="7476528" y="5270269"/>
            <a:ext cx="1094226" cy="751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0" y="3924533"/>
            <a:ext cx="4256116" cy="1200329"/>
          </a:xfrm>
          <a:prstGeom prst="rect">
            <a:avLst/>
          </a:prstGeom>
        </p:spPr>
        <p:txBody>
          <a:bodyPr wrap="square">
            <a:spAutoFit/>
          </a:bodyPr>
          <a:lstStyle/>
          <a:p>
            <a:endParaRPr lang="en-US" dirty="0"/>
          </a:p>
          <a:p>
            <a:r>
              <a:rPr lang="en-US" dirty="0"/>
              <a:t>Highest Point: Mont Blanc (4810m)</a:t>
            </a:r>
          </a:p>
          <a:p>
            <a:endParaRPr lang="en-US" dirty="0"/>
          </a:p>
          <a:p>
            <a:r>
              <a:rPr lang="en-US" dirty="0"/>
              <a:t>Lowest Point: </a:t>
            </a:r>
            <a:r>
              <a:rPr lang="en-US" dirty="0" err="1"/>
              <a:t>Jolanda</a:t>
            </a:r>
            <a:r>
              <a:rPr lang="en-US" dirty="0"/>
              <a:t> di </a:t>
            </a:r>
            <a:r>
              <a:rPr lang="en-US" dirty="0" err="1"/>
              <a:t>Savoia</a:t>
            </a:r>
            <a:r>
              <a:rPr lang="en-US" dirty="0"/>
              <a:t> (-3.44m)</a:t>
            </a:r>
          </a:p>
        </p:txBody>
      </p:sp>
      <p:sp>
        <p:nvSpPr>
          <p:cNvPr id="9" name="Rectangle 8"/>
          <p:cNvSpPr/>
          <p:nvPr/>
        </p:nvSpPr>
        <p:spPr>
          <a:xfrm>
            <a:off x="8179723" y="780424"/>
            <a:ext cx="4630189" cy="2308324"/>
          </a:xfrm>
          <a:prstGeom prst="rect">
            <a:avLst/>
          </a:prstGeom>
        </p:spPr>
        <p:txBody>
          <a:bodyPr wrap="square">
            <a:spAutoFit/>
          </a:bodyPr>
          <a:lstStyle/>
          <a:p>
            <a:r>
              <a:rPr lang="en-US" dirty="0"/>
              <a:t>Italy covers-</a:t>
            </a:r>
          </a:p>
          <a:p>
            <a:r>
              <a:rPr lang="en-US" dirty="0"/>
              <a:t> </a:t>
            </a:r>
          </a:p>
          <a:p>
            <a:r>
              <a:rPr lang="en-US" dirty="0"/>
              <a:t>Total area: 301,340 km2 </a:t>
            </a:r>
          </a:p>
          <a:p>
            <a:r>
              <a:rPr lang="en-US" dirty="0"/>
              <a:t>(i.e. 116,350 </a:t>
            </a:r>
            <a:r>
              <a:rPr lang="en-US" dirty="0" err="1"/>
              <a:t>sq</a:t>
            </a:r>
            <a:r>
              <a:rPr lang="en-US" dirty="0"/>
              <a:t> mi), </a:t>
            </a:r>
          </a:p>
          <a:p>
            <a:endParaRPr lang="en-US" dirty="0"/>
          </a:p>
          <a:p>
            <a:r>
              <a:rPr lang="en-US" dirty="0"/>
              <a:t>Land: 294,140 km2( i.e. 113,570 </a:t>
            </a:r>
            <a:r>
              <a:rPr lang="en-US" dirty="0" err="1"/>
              <a:t>sq</a:t>
            </a:r>
            <a:r>
              <a:rPr lang="en-US" dirty="0"/>
              <a:t> mi)</a:t>
            </a:r>
          </a:p>
          <a:p>
            <a:endParaRPr lang="en-US" dirty="0"/>
          </a:p>
          <a:p>
            <a:r>
              <a:rPr lang="en-US" dirty="0"/>
              <a:t>Water :7,200 km2(i.e. 2,780 </a:t>
            </a:r>
            <a:r>
              <a:rPr lang="en-US" dirty="0" err="1"/>
              <a:t>sq</a:t>
            </a:r>
            <a:r>
              <a:rPr lang="en-US" dirty="0"/>
              <a:t> mi). </a:t>
            </a:r>
          </a:p>
        </p:txBody>
      </p:sp>
      <p:sp>
        <p:nvSpPr>
          <p:cNvPr id="13" name="Rectangle 12"/>
          <p:cNvSpPr/>
          <p:nvPr/>
        </p:nvSpPr>
        <p:spPr>
          <a:xfrm>
            <a:off x="8217380" y="3221682"/>
            <a:ext cx="3526680" cy="923330"/>
          </a:xfrm>
          <a:prstGeom prst="rect">
            <a:avLst/>
          </a:prstGeom>
        </p:spPr>
        <p:txBody>
          <a:bodyPr wrap="square">
            <a:spAutoFit/>
          </a:bodyPr>
          <a:lstStyle/>
          <a:p>
            <a:r>
              <a:rPr lang="en-US" dirty="0"/>
              <a:t>Latitudes: 35° and 48° N,</a:t>
            </a:r>
          </a:p>
          <a:p>
            <a:endParaRPr lang="en-US" dirty="0"/>
          </a:p>
          <a:p>
            <a:r>
              <a:rPr lang="en-US" dirty="0"/>
              <a:t>Longitudes: 6° and 19° E. </a:t>
            </a:r>
          </a:p>
        </p:txBody>
      </p:sp>
      <p:pic>
        <p:nvPicPr>
          <p:cNvPr id="14" name="Picture 13">
            <a:extLst>
              <a:ext uri="{FF2B5EF4-FFF2-40B4-BE49-F238E27FC236}">
                <a16:creationId xmlns:a16="http://schemas.microsoft.com/office/drawing/2014/main" id="{A109913E-A888-41FB-877E-4AADB471D5C1}"/>
              </a:ext>
            </a:extLst>
          </p:cNvPr>
          <p:cNvPicPr>
            <a:picLocks noChangeAspect="1"/>
          </p:cNvPicPr>
          <p:nvPr/>
        </p:nvPicPr>
        <p:blipFill rotWithShape="1">
          <a:blip r:embed="rId4"/>
          <a:srcRect t="11092" b="813"/>
          <a:stretch/>
        </p:blipFill>
        <p:spPr>
          <a:xfrm rot="10800000" flipV="1">
            <a:off x="0" y="5814000"/>
            <a:ext cx="12191996" cy="1044000"/>
          </a:xfrm>
          <a:prstGeom prst="rect">
            <a:avLst/>
          </a:prstGeom>
        </p:spPr>
      </p:pic>
    </p:spTree>
    <p:extLst>
      <p:ext uri="{BB962C8B-B14F-4D97-AF65-F5344CB8AC3E}">
        <p14:creationId xmlns:p14="http://schemas.microsoft.com/office/powerpoint/2010/main" val="3489852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ular Callout 2"/>
          <p:cNvSpPr/>
          <p:nvPr/>
        </p:nvSpPr>
        <p:spPr>
          <a:xfrm>
            <a:off x="4306545" y="191193"/>
            <a:ext cx="3477531" cy="1337936"/>
          </a:xfrm>
          <a:prstGeom prst="wedgeRectCallout">
            <a:avLst>
              <a:gd name="adj1" fmla="val 53155"/>
              <a:gd name="adj2" fmla="val 36412"/>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7972423" y="0"/>
            <a:ext cx="4219578" cy="2470231"/>
          </a:xfrm>
          <a:prstGeom prst="rect">
            <a:avLst/>
          </a:prstGeom>
        </p:spPr>
      </p:pic>
      <p:sp>
        <p:nvSpPr>
          <p:cNvPr id="6" name="Rectangle 5"/>
          <p:cNvSpPr/>
          <p:nvPr/>
        </p:nvSpPr>
        <p:spPr>
          <a:xfrm>
            <a:off x="4403529" y="311785"/>
            <a:ext cx="3474721" cy="923330"/>
          </a:xfrm>
          <a:prstGeom prst="rect">
            <a:avLst/>
          </a:prstGeom>
        </p:spPr>
        <p:txBody>
          <a:bodyPr wrap="square">
            <a:spAutoFit/>
          </a:bodyPr>
          <a:lstStyle/>
          <a:p>
            <a:r>
              <a:rPr lang="en-US" dirty="0">
                <a:latin typeface="Arial" panose="020B0604020202020204" pitchFamily="34" charset="0"/>
              </a:rPr>
              <a:t>Mont Blanc(Monte Bianco), the highest mountain in Italy and Western Europe.</a:t>
            </a:r>
            <a:r>
              <a:rPr lang="en-US" dirty="0"/>
              <a:t> </a:t>
            </a:r>
          </a:p>
        </p:txBody>
      </p:sp>
      <p:sp>
        <p:nvSpPr>
          <p:cNvPr id="10" name="Rectangular Callout 9"/>
          <p:cNvSpPr/>
          <p:nvPr/>
        </p:nvSpPr>
        <p:spPr>
          <a:xfrm>
            <a:off x="4306545" y="3387131"/>
            <a:ext cx="3898668" cy="1754326"/>
          </a:xfrm>
          <a:prstGeom prst="wedgeRectCallout">
            <a:avLst>
              <a:gd name="adj1" fmla="val -56440"/>
              <a:gd name="adj2" fmla="val -4272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236110" y="2887326"/>
            <a:ext cx="3532910" cy="2414733"/>
          </a:xfrm>
          <a:prstGeom prst="rect">
            <a:avLst/>
          </a:prstGeom>
        </p:spPr>
      </p:pic>
      <p:sp>
        <p:nvSpPr>
          <p:cNvPr id="12" name="Rectangle 11"/>
          <p:cNvSpPr/>
          <p:nvPr/>
        </p:nvSpPr>
        <p:spPr>
          <a:xfrm>
            <a:off x="4449959" y="3387131"/>
            <a:ext cx="3611840" cy="1754326"/>
          </a:xfrm>
          <a:prstGeom prst="rect">
            <a:avLst/>
          </a:prstGeom>
        </p:spPr>
        <p:txBody>
          <a:bodyPr wrap="square">
            <a:spAutoFit/>
          </a:bodyPr>
          <a:lstStyle/>
          <a:p>
            <a:r>
              <a:rPr lang="en-US" b="1" dirty="0">
                <a:solidFill>
                  <a:srgbClr val="333333"/>
                </a:solidFill>
                <a:latin typeface="Arial" panose="020B0604020202020204" pitchFamily="34" charset="0"/>
              </a:rPr>
              <a:t>The Blue Grotto </a:t>
            </a:r>
            <a:r>
              <a:rPr lang="en-US" dirty="0">
                <a:solidFill>
                  <a:srgbClr val="333333"/>
                </a:solidFill>
                <a:latin typeface="Arial" panose="020B0604020202020204" pitchFamily="34" charset="0"/>
              </a:rPr>
              <a:t>is only one of the sea caves that cut its cliffs, and the best way to see these, along with the three signature rocks off the south coast known as the </a:t>
            </a:r>
            <a:r>
              <a:rPr lang="en-US" dirty="0" err="1">
                <a:solidFill>
                  <a:srgbClr val="333333"/>
                </a:solidFill>
                <a:latin typeface="Arial" panose="020B0604020202020204" pitchFamily="34" charset="0"/>
              </a:rPr>
              <a:t>Faraglioni</a:t>
            </a:r>
            <a:r>
              <a:rPr lang="en-US" dirty="0"/>
              <a:t>  </a:t>
            </a:r>
          </a:p>
        </p:txBody>
      </p:sp>
      <p:pic>
        <p:nvPicPr>
          <p:cNvPr id="9" name="Picture 8">
            <a:extLst>
              <a:ext uri="{FF2B5EF4-FFF2-40B4-BE49-F238E27FC236}">
                <a16:creationId xmlns:a16="http://schemas.microsoft.com/office/drawing/2014/main" id="{57C7EB2E-C855-4B22-AE01-F38CFF01CB82}"/>
              </a:ext>
            </a:extLst>
          </p:cNvPr>
          <p:cNvPicPr>
            <a:picLocks noChangeAspect="1"/>
          </p:cNvPicPr>
          <p:nvPr/>
        </p:nvPicPr>
        <p:blipFill rotWithShape="1">
          <a:blip r:embed="rId4"/>
          <a:srcRect t="11092" b="813"/>
          <a:stretch/>
        </p:blipFill>
        <p:spPr>
          <a:xfrm rot="10800000" flipV="1">
            <a:off x="0" y="5814000"/>
            <a:ext cx="12191996" cy="1044000"/>
          </a:xfrm>
          <a:prstGeom prst="rect">
            <a:avLst/>
          </a:prstGeom>
        </p:spPr>
      </p:pic>
    </p:spTree>
    <p:extLst>
      <p:ext uri="{BB962C8B-B14F-4D97-AF65-F5344CB8AC3E}">
        <p14:creationId xmlns:p14="http://schemas.microsoft.com/office/powerpoint/2010/main" val="2954705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4691" y="331466"/>
            <a:ext cx="4383426" cy="523220"/>
          </a:xfrm>
          <a:prstGeom prst="rect">
            <a:avLst/>
          </a:prstGeom>
          <a:noFill/>
        </p:spPr>
        <p:txBody>
          <a:bodyPr wrap="square" rtlCol="0">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Interesting Facts:</a:t>
            </a:r>
          </a:p>
        </p:txBody>
      </p:sp>
      <p:sp>
        <p:nvSpPr>
          <p:cNvPr id="2" name="Rectangle 1"/>
          <p:cNvSpPr/>
          <p:nvPr/>
        </p:nvSpPr>
        <p:spPr>
          <a:xfrm>
            <a:off x="399011" y="1083458"/>
            <a:ext cx="6533804" cy="2308324"/>
          </a:xfrm>
          <a:prstGeom prst="rect">
            <a:avLst/>
          </a:prstGeom>
        </p:spPr>
        <p:txBody>
          <a:bodyPr wrap="square">
            <a:spAutoFit/>
          </a:bodyPr>
          <a:lstStyle/>
          <a:p>
            <a:pPr marL="285750" indent="-285750">
              <a:buFont typeface="Arial" panose="020B0604020202020204" pitchFamily="34" charset="0"/>
              <a:buChar char="•"/>
            </a:pPr>
            <a:r>
              <a:rPr lang="en-US" dirty="0"/>
              <a:t>Italy is the 5</a:t>
            </a:r>
            <a:r>
              <a:rPr lang="en-US" baseline="30000" dirty="0"/>
              <a:t>th</a:t>
            </a:r>
            <a:r>
              <a:rPr lang="en-US" dirty="0"/>
              <a:t> most populous and most visited country in Europe.  Italy attracts 46million foreign visitors in a year.</a:t>
            </a:r>
          </a:p>
          <a:p>
            <a:pPr marL="285750" indent="-285750">
              <a:buFont typeface="Arial" panose="020B0604020202020204" pitchFamily="34" charset="0"/>
              <a:buChar char="•"/>
            </a:pPr>
            <a:r>
              <a:rPr lang="en-US" dirty="0"/>
              <a:t>Rome the capital city of Italy is around 3000years old.</a:t>
            </a:r>
          </a:p>
          <a:p>
            <a:pPr marL="285750" indent="-285750">
              <a:buFont typeface="Arial" panose="020B0604020202020204" pitchFamily="34" charset="0"/>
              <a:buChar char="•"/>
            </a:pPr>
            <a:r>
              <a:rPr lang="en-US" dirty="0"/>
              <a:t>Italy is the birth place of most beloved food dish called pizza &amp; pasta</a:t>
            </a:r>
          </a:p>
          <a:p>
            <a:pPr marL="285750" indent="-285750">
              <a:buFont typeface="Arial" panose="020B0604020202020204" pitchFamily="34" charset="0"/>
              <a:buChar char="•"/>
            </a:pPr>
            <a:r>
              <a:rPr lang="en-US" dirty="0"/>
              <a:t>Sonia Gandhi belonged to Italy.</a:t>
            </a:r>
          </a:p>
          <a:p>
            <a:pPr marL="285750" indent="-285750">
              <a:buFont typeface="Arial" panose="020B0604020202020204" pitchFamily="34" charset="0"/>
              <a:buChar char="•"/>
            </a:pPr>
            <a:r>
              <a:rPr lang="en-US" dirty="0"/>
              <a:t>There are in total 14 volcanos, 3 of them Etna, </a:t>
            </a:r>
            <a:r>
              <a:rPr lang="en-US" dirty="0" err="1"/>
              <a:t>stromboli</a:t>
            </a:r>
            <a:r>
              <a:rPr lang="en-US" dirty="0"/>
              <a:t>, </a:t>
            </a:r>
            <a:r>
              <a:rPr lang="en-US" dirty="0" err="1"/>
              <a:t>vesuvious</a:t>
            </a:r>
            <a:r>
              <a:rPr lang="en-US" dirty="0"/>
              <a:t> are active volcanos </a:t>
            </a:r>
          </a:p>
        </p:txBody>
      </p:sp>
      <p:pic>
        <p:nvPicPr>
          <p:cNvPr id="6" name="Picture 5"/>
          <p:cNvPicPr>
            <a:picLocks noChangeAspect="1"/>
          </p:cNvPicPr>
          <p:nvPr/>
        </p:nvPicPr>
        <p:blipFill>
          <a:blip r:embed="rId2"/>
          <a:stretch>
            <a:fillRect/>
          </a:stretch>
        </p:blipFill>
        <p:spPr>
          <a:xfrm>
            <a:off x="399011" y="3668781"/>
            <a:ext cx="3084022" cy="2138005"/>
          </a:xfrm>
          <a:prstGeom prst="rect">
            <a:avLst/>
          </a:prstGeom>
        </p:spPr>
      </p:pic>
      <p:pic>
        <p:nvPicPr>
          <p:cNvPr id="7" name="Picture 6"/>
          <p:cNvPicPr>
            <a:picLocks noChangeAspect="1"/>
          </p:cNvPicPr>
          <p:nvPr/>
        </p:nvPicPr>
        <p:blipFill>
          <a:blip r:embed="rId3"/>
          <a:stretch>
            <a:fillRect/>
          </a:stretch>
        </p:blipFill>
        <p:spPr>
          <a:xfrm>
            <a:off x="7173884" y="151233"/>
            <a:ext cx="4814540" cy="2737680"/>
          </a:xfrm>
          <a:prstGeom prst="rect">
            <a:avLst/>
          </a:prstGeom>
        </p:spPr>
      </p:pic>
      <p:sp>
        <p:nvSpPr>
          <p:cNvPr id="8" name="Rectangle 7"/>
          <p:cNvSpPr/>
          <p:nvPr/>
        </p:nvSpPr>
        <p:spPr>
          <a:xfrm>
            <a:off x="5090008" y="3620554"/>
            <a:ext cx="7021635" cy="2031325"/>
          </a:xfrm>
          <a:prstGeom prst="rect">
            <a:avLst/>
          </a:prstGeom>
        </p:spPr>
        <p:txBody>
          <a:bodyPr wrap="square">
            <a:spAutoFit/>
          </a:bodyPr>
          <a:lstStyle/>
          <a:p>
            <a:pPr marL="285750" indent="-285750">
              <a:buFont typeface="Arial" panose="020B0604020202020204" pitchFamily="34" charset="0"/>
              <a:buChar char="•"/>
            </a:pPr>
            <a:r>
              <a:rPr lang="en-US" dirty="0"/>
              <a:t>Italy's last king ruled for just 36 days</a:t>
            </a:r>
          </a:p>
          <a:p>
            <a:pPr marL="285750" indent="-285750">
              <a:buFont typeface="Arial" panose="020B0604020202020204" pitchFamily="34" charset="0"/>
              <a:buChar char="•"/>
            </a:pPr>
            <a:r>
              <a:rPr lang="en-US" dirty="0"/>
              <a:t>Well-known artists and authors Dante, Da Vinci, and Michelangelo are from Italy</a:t>
            </a:r>
          </a:p>
          <a:p>
            <a:pPr marL="285750" indent="-285750">
              <a:buFont typeface="Arial" panose="020B0604020202020204" pitchFamily="34" charset="0"/>
              <a:buChar char="•"/>
            </a:pPr>
            <a:r>
              <a:rPr lang="en-US" dirty="0"/>
              <a:t>In 2012, the town of </a:t>
            </a:r>
            <a:r>
              <a:rPr lang="en-US" dirty="0" err="1"/>
              <a:t>Falciano</a:t>
            </a:r>
            <a:r>
              <a:rPr lang="en-US" dirty="0"/>
              <a:t> del </a:t>
            </a:r>
            <a:r>
              <a:rPr lang="en-US" dirty="0" err="1"/>
              <a:t>Massico</a:t>
            </a:r>
            <a:r>
              <a:rPr lang="en-US" dirty="0"/>
              <a:t> in Campania it was made illegal for residents to die because it’s town’s cemetery was full.</a:t>
            </a:r>
          </a:p>
          <a:p>
            <a:pPr marL="285750" indent="-285750">
              <a:buFont typeface="Arial" panose="020B0604020202020204" pitchFamily="34" charset="0"/>
              <a:buChar char="•"/>
            </a:pPr>
            <a:r>
              <a:rPr lang="en-US" dirty="0"/>
              <a:t>World’s most Fashion designers such as Armani, Versace,  Prada, hail from Italy.</a:t>
            </a:r>
          </a:p>
        </p:txBody>
      </p:sp>
      <p:pic>
        <p:nvPicPr>
          <p:cNvPr id="9" name="Picture 8">
            <a:extLst>
              <a:ext uri="{FF2B5EF4-FFF2-40B4-BE49-F238E27FC236}">
                <a16:creationId xmlns:a16="http://schemas.microsoft.com/office/drawing/2014/main" id="{6ECE15B0-76A2-4585-8312-06D7259C8706}"/>
              </a:ext>
            </a:extLst>
          </p:cNvPr>
          <p:cNvPicPr>
            <a:picLocks noChangeAspect="1"/>
          </p:cNvPicPr>
          <p:nvPr/>
        </p:nvPicPr>
        <p:blipFill rotWithShape="1">
          <a:blip r:embed="rId4"/>
          <a:srcRect t="11092" b="813"/>
          <a:stretch/>
        </p:blipFill>
        <p:spPr>
          <a:xfrm rot="10800000" flipV="1">
            <a:off x="0" y="5814000"/>
            <a:ext cx="12191996" cy="1044000"/>
          </a:xfrm>
          <a:prstGeom prst="rect">
            <a:avLst/>
          </a:prstGeom>
        </p:spPr>
      </p:pic>
    </p:spTree>
    <p:extLst>
      <p:ext uri="{BB962C8B-B14F-4D97-AF65-F5344CB8AC3E}">
        <p14:creationId xmlns:p14="http://schemas.microsoft.com/office/powerpoint/2010/main" val="260442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5ACC82-9182-45AD-933D-B8A2C140EF65}"/>
              </a:ext>
            </a:extLst>
          </p:cNvPr>
          <p:cNvSpPr/>
          <p:nvPr/>
        </p:nvSpPr>
        <p:spPr>
          <a:xfrm>
            <a:off x="560832" y="2968728"/>
            <a:ext cx="6096000" cy="1754326"/>
          </a:xfrm>
          <a:prstGeom prst="rect">
            <a:avLst/>
          </a:prstGeom>
        </p:spPr>
        <p:txBody>
          <a:bodyPr>
            <a:spAutoFit/>
          </a:bodyPr>
          <a:lstStyle/>
          <a:p>
            <a:r>
              <a:rPr lang="en-US" b="1" dirty="0">
                <a:latin typeface="Lato"/>
              </a:rPr>
              <a:t>Italy</a:t>
            </a:r>
            <a:r>
              <a:rPr lang="en-US" dirty="0">
                <a:latin typeface="Lato"/>
              </a:rPr>
              <a:t> is divided into 20 regions, out of which 5 have a special autonomous status they are- Friuli-Venezia, Giulia, Trentino-South Tyrol, Sardinia &amp; </a:t>
            </a:r>
            <a:r>
              <a:rPr lang="en-US" dirty="0" err="1">
                <a:latin typeface="Lato"/>
              </a:rPr>
              <a:t>Aosta</a:t>
            </a:r>
            <a:r>
              <a:rPr lang="en-US" dirty="0">
                <a:latin typeface="Lato"/>
              </a:rPr>
              <a:t> Valley.</a:t>
            </a:r>
            <a:r>
              <a:rPr lang="en-US" dirty="0"/>
              <a:t/>
            </a:r>
            <a:br>
              <a:rPr lang="en-US" dirty="0"/>
            </a:br>
            <a:r>
              <a:rPr lang="en-US" dirty="0"/>
              <a:t/>
            </a:r>
            <a:br>
              <a:rPr lang="en-US" dirty="0"/>
            </a:br>
            <a:r>
              <a:rPr lang="en-US" b="1" dirty="0">
                <a:latin typeface="Lato"/>
              </a:rPr>
              <a:t>Rome</a:t>
            </a:r>
            <a:r>
              <a:rPr lang="en-US" dirty="0">
                <a:latin typeface="Lato"/>
              </a:rPr>
              <a:t> is the capital city and other important cities in Italy  are Florence, Genoa, Milan, Naples, Turin and Venice.</a:t>
            </a:r>
            <a:endParaRPr lang="en-IN" dirty="0"/>
          </a:p>
        </p:txBody>
      </p:sp>
      <p:pic>
        <p:nvPicPr>
          <p:cNvPr id="6" name="Picture 5">
            <a:extLst>
              <a:ext uri="{FF2B5EF4-FFF2-40B4-BE49-F238E27FC236}">
                <a16:creationId xmlns:a16="http://schemas.microsoft.com/office/drawing/2014/main" id="{1B78E9C6-66BE-4E06-8443-3EE8EAF5EC45}"/>
              </a:ext>
            </a:extLst>
          </p:cNvPr>
          <p:cNvPicPr>
            <a:picLocks noChangeAspect="1"/>
          </p:cNvPicPr>
          <p:nvPr/>
        </p:nvPicPr>
        <p:blipFill>
          <a:blip r:embed="rId2"/>
          <a:stretch>
            <a:fillRect/>
          </a:stretch>
        </p:blipFill>
        <p:spPr>
          <a:xfrm>
            <a:off x="7358525" y="132469"/>
            <a:ext cx="4833471" cy="6858000"/>
          </a:xfrm>
          <a:prstGeom prst="rect">
            <a:avLst/>
          </a:prstGeom>
        </p:spPr>
      </p:pic>
      <p:sp>
        <p:nvSpPr>
          <p:cNvPr id="9" name="TextBox 8">
            <a:extLst>
              <a:ext uri="{FF2B5EF4-FFF2-40B4-BE49-F238E27FC236}">
                <a16:creationId xmlns:a16="http://schemas.microsoft.com/office/drawing/2014/main" id="{00C7A454-9D0C-4E9E-B67A-060F9CEF7A40}"/>
              </a:ext>
            </a:extLst>
          </p:cNvPr>
          <p:cNvSpPr txBox="1"/>
          <p:nvPr/>
        </p:nvSpPr>
        <p:spPr>
          <a:xfrm>
            <a:off x="560832" y="516517"/>
            <a:ext cx="2412538" cy="523220"/>
          </a:xfrm>
          <a:prstGeom prst="rect">
            <a:avLst/>
          </a:prstGeom>
          <a:noFill/>
        </p:spPr>
        <p:txBody>
          <a:bodyPr wrap="square" rtlCol="0">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Political map:</a:t>
            </a:r>
          </a:p>
        </p:txBody>
      </p:sp>
      <p:sp>
        <p:nvSpPr>
          <p:cNvPr id="10" name="Rectangle 9">
            <a:extLst>
              <a:ext uri="{FF2B5EF4-FFF2-40B4-BE49-F238E27FC236}">
                <a16:creationId xmlns:a16="http://schemas.microsoft.com/office/drawing/2014/main" id="{EC30130D-0EAE-409B-A5AD-560D732A4A7A}"/>
              </a:ext>
            </a:extLst>
          </p:cNvPr>
          <p:cNvSpPr/>
          <p:nvPr/>
        </p:nvSpPr>
        <p:spPr>
          <a:xfrm>
            <a:off x="560832" y="1558575"/>
            <a:ext cx="6096000" cy="923330"/>
          </a:xfrm>
          <a:prstGeom prst="rect">
            <a:avLst/>
          </a:prstGeom>
        </p:spPr>
        <p:txBody>
          <a:bodyPr>
            <a:spAutoFit/>
          </a:bodyPr>
          <a:lstStyle/>
          <a:p>
            <a:r>
              <a:rPr lang="en-US" dirty="0">
                <a:solidFill>
                  <a:srgbClr val="000000"/>
                </a:solidFill>
                <a:latin typeface="Verdana" panose="020B0604030504040204" pitchFamily="34" charset="0"/>
              </a:rPr>
              <a:t>This map shows boundaries of Italy with other countries, Capital of Italy- Rome, administrative region capitals, major cities, main roads, railroads</a:t>
            </a:r>
            <a:endParaRPr lang="en-IN" dirty="0"/>
          </a:p>
        </p:txBody>
      </p:sp>
      <p:pic>
        <p:nvPicPr>
          <p:cNvPr id="11" name="Picture 10">
            <a:extLst>
              <a:ext uri="{FF2B5EF4-FFF2-40B4-BE49-F238E27FC236}">
                <a16:creationId xmlns:a16="http://schemas.microsoft.com/office/drawing/2014/main" id="{E7B50103-B2EC-4A18-AECC-82DE32A5C66C}"/>
              </a:ext>
            </a:extLst>
          </p:cNvPr>
          <p:cNvPicPr>
            <a:picLocks noChangeAspect="1"/>
          </p:cNvPicPr>
          <p:nvPr/>
        </p:nvPicPr>
        <p:blipFill rotWithShape="1">
          <a:blip r:embed="rId3"/>
          <a:srcRect t="11092" b="813"/>
          <a:stretch/>
        </p:blipFill>
        <p:spPr>
          <a:xfrm rot="10800000" flipV="1">
            <a:off x="0" y="5814000"/>
            <a:ext cx="12191996" cy="1044000"/>
          </a:xfrm>
          <a:prstGeom prst="rect">
            <a:avLst/>
          </a:prstGeom>
        </p:spPr>
      </p:pic>
    </p:spTree>
    <p:extLst>
      <p:ext uri="{BB962C8B-B14F-4D97-AF65-F5344CB8AC3E}">
        <p14:creationId xmlns:p14="http://schemas.microsoft.com/office/powerpoint/2010/main" val="2530583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FFAA7B-3780-451E-904B-590E30D5582F}"/>
              </a:ext>
            </a:extLst>
          </p:cNvPr>
          <p:cNvPicPr>
            <a:picLocks noChangeAspect="1"/>
          </p:cNvPicPr>
          <p:nvPr/>
        </p:nvPicPr>
        <p:blipFill>
          <a:blip r:embed="rId2"/>
          <a:stretch>
            <a:fillRect/>
          </a:stretch>
        </p:blipFill>
        <p:spPr>
          <a:xfrm>
            <a:off x="6858000" y="804480"/>
            <a:ext cx="4757737" cy="5009519"/>
          </a:xfrm>
          <a:prstGeom prst="rect">
            <a:avLst/>
          </a:prstGeom>
        </p:spPr>
      </p:pic>
      <p:pic>
        <p:nvPicPr>
          <p:cNvPr id="3" name="Picture 2">
            <a:extLst>
              <a:ext uri="{FF2B5EF4-FFF2-40B4-BE49-F238E27FC236}">
                <a16:creationId xmlns:a16="http://schemas.microsoft.com/office/drawing/2014/main" id="{5605BB76-DA50-490F-8894-43A01CC8DD9F}"/>
              </a:ext>
            </a:extLst>
          </p:cNvPr>
          <p:cNvPicPr>
            <a:picLocks noChangeAspect="1"/>
          </p:cNvPicPr>
          <p:nvPr/>
        </p:nvPicPr>
        <p:blipFill>
          <a:blip r:embed="rId3"/>
          <a:stretch>
            <a:fillRect/>
          </a:stretch>
        </p:blipFill>
        <p:spPr>
          <a:xfrm>
            <a:off x="418338" y="804481"/>
            <a:ext cx="4757736" cy="4928807"/>
          </a:xfrm>
          <a:prstGeom prst="rect">
            <a:avLst/>
          </a:prstGeom>
        </p:spPr>
      </p:pic>
      <p:sp>
        <p:nvSpPr>
          <p:cNvPr id="5" name="TextBox 4">
            <a:extLst>
              <a:ext uri="{FF2B5EF4-FFF2-40B4-BE49-F238E27FC236}">
                <a16:creationId xmlns:a16="http://schemas.microsoft.com/office/drawing/2014/main" id="{D85CDF19-26B4-4E03-AC07-BF0850A2FD30}"/>
              </a:ext>
            </a:extLst>
          </p:cNvPr>
          <p:cNvSpPr txBox="1"/>
          <p:nvPr/>
        </p:nvSpPr>
        <p:spPr>
          <a:xfrm>
            <a:off x="418338" y="172905"/>
            <a:ext cx="4383426" cy="523220"/>
          </a:xfrm>
          <a:prstGeom prst="rect">
            <a:avLst/>
          </a:prstGeom>
          <a:noFill/>
        </p:spPr>
        <p:txBody>
          <a:bodyPr wrap="square" rtlCol="0">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Industrial maps:</a:t>
            </a:r>
          </a:p>
        </p:txBody>
      </p:sp>
      <p:pic>
        <p:nvPicPr>
          <p:cNvPr id="6" name="Picture 5">
            <a:extLst>
              <a:ext uri="{FF2B5EF4-FFF2-40B4-BE49-F238E27FC236}">
                <a16:creationId xmlns:a16="http://schemas.microsoft.com/office/drawing/2014/main" id="{4AC41666-1568-4CFB-874D-D22F1220FFEF}"/>
              </a:ext>
            </a:extLst>
          </p:cNvPr>
          <p:cNvPicPr>
            <a:picLocks noChangeAspect="1"/>
          </p:cNvPicPr>
          <p:nvPr/>
        </p:nvPicPr>
        <p:blipFill rotWithShape="1">
          <a:blip r:embed="rId4"/>
          <a:srcRect t="11092" b="813"/>
          <a:stretch/>
        </p:blipFill>
        <p:spPr>
          <a:xfrm rot="10800000" flipV="1">
            <a:off x="0" y="5814000"/>
            <a:ext cx="12191996" cy="1044000"/>
          </a:xfrm>
          <a:prstGeom prst="rect">
            <a:avLst/>
          </a:prstGeom>
        </p:spPr>
      </p:pic>
    </p:spTree>
    <p:extLst>
      <p:ext uri="{BB962C8B-B14F-4D97-AF65-F5344CB8AC3E}">
        <p14:creationId xmlns:p14="http://schemas.microsoft.com/office/powerpoint/2010/main" val="2044298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57E6B64-D413-4F1A-900A-C509CEA142D1}"/>
              </a:ext>
            </a:extLst>
          </p:cNvPr>
          <p:cNvSpPr txBox="1"/>
          <p:nvPr/>
        </p:nvSpPr>
        <p:spPr>
          <a:xfrm>
            <a:off x="429432" y="189461"/>
            <a:ext cx="4946073" cy="523220"/>
          </a:xfrm>
          <a:prstGeom prst="rect">
            <a:avLst/>
          </a:prstGeom>
          <a:noFill/>
        </p:spPr>
        <p:txBody>
          <a:bodyPr wrap="square" rtlCol="0">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Socio-Cultural &amp; Biz-Cultural:</a:t>
            </a:r>
          </a:p>
        </p:txBody>
      </p:sp>
      <p:sp>
        <p:nvSpPr>
          <p:cNvPr id="6" name="Rectangle 5">
            <a:extLst>
              <a:ext uri="{FF2B5EF4-FFF2-40B4-BE49-F238E27FC236}">
                <a16:creationId xmlns:a16="http://schemas.microsoft.com/office/drawing/2014/main" id="{131B67A2-82D5-4CB1-8E6D-DFD3ECA1A9F9}"/>
              </a:ext>
            </a:extLst>
          </p:cNvPr>
          <p:cNvSpPr/>
          <p:nvPr/>
        </p:nvSpPr>
        <p:spPr>
          <a:xfrm>
            <a:off x="4041984" y="728048"/>
            <a:ext cx="7720584" cy="2308324"/>
          </a:xfrm>
          <a:prstGeom prst="rect">
            <a:avLst/>
          </a:prstGeom>
        </p:spPr>
        <p:txBody>
          <a:bodyPr wrap="square">
            <a:spAutoFit/>
          </a:bodyPr>
          <a:lstStyle/>
          <a:p>
            <a:r>
              <a:rPr lang="en-US" dirty="0"/>
              <a:t>Italian is the most spoken language. </a:t>
            </a:r>
          </a:p>
          <a:p>
            <a:r>
              <a:rPr lang="en-US" dirty="0"/>
              <a:t>There are many minority languages as well. Some of them are classified as historical language minorities by the government of Italy, including French, Greek, German, Sardinian, Albanian, Occitan, Croatian, Slovene, </a:t>
            </a:r>
            <a:r>
              <a:rPr lang="en-US" dirty="0" err="1"/>
              <a:t>Ladin</a:t>
            </a:r>
            <a:r>
              <a:rPr lang="en-US" dirty="0"/>
              <a:t>, </a:t>
            </a:r>
            <a:r>
              <a:rPr lang="en-US" dirty="0" err="1"/>
              <a:t>Friulian</a:t>
            </a:r>
            <a:r>
              <a:rPr lang="en-US" dirty="0"/>
              <a:t>, Catalan, and Franco-Provencal.</a:t>
            </a:r>
            <a:endParaRPr lang="en-IN" dirty="0"/>
          </a:p>
          <a:p>
            <a:r>
              <a:rPr lang="en-IN" dirty="0"/>
              <a:t>Major religion is Roman Catholicism, Approximately 71.4% to 80% i.e. 1\3</a:t>
            </a:r>
            <a:r>
              <a:rPr lang="en-IN" baseline="30000" dirty="0"/>
              <a:t>rd</a:t>
            </a:r>
            <a:r>
              <a:rPr lang="en-IN" dirty="0"/>
              <a:t> population of Italy ascribe to Christianity. Church attendance is high in Italy, most of them are women attendees.</a:t>
            </a:r>
          </a:p>
        </p:txBody>
      </p:sp>
      <p:pic>
        <p:nvPicPr>
          <p:cNvPr id="7" name="Picture 6">
            <a:extLst>
              <a:ext uri="{FF2B5EF4-FFF2-40B4-BE49-F238E27FC236}">
                <a16:creationId xmlns:a16="http://schemas.microsoft.com/office/drawing/2014/main" id="{AF5113D4-B3E8-42EE-BA6A-4300437368C2}"/>
              </a:ext>
            </a:extLst>
          </p:cNvPr>
          <p:cNvPicPr>
            <a:picLocks noChangeAspect="1"/>
          </p:cNvPicPr>
          <p:nvPr/>
        </p:nvPicPr>
        <p:blipFill>
          <a:blip r:embed="rId2"/>
          <a:stretch>
            <a:fillRect/>
          </a:stretch>
        </p:blipFill>
        <p:spPr>
          <a:xfrm>
            <a:off x="310896" y="972483"/>
            <a:ext cx="3152775" cy="2343150"/>
          </a:xfrm>
          <a:prstGeom prst="rect">
            <a:avLst/>
          </a:prstGeom>
        </p:spPr>
      </p:pic>
      <p:graphicFrame>
        <p:nvGraphicFramePr>
          <p:cNvPr id="8" name="Table 7">
            <a:extLst>
              <a:ext uri="{FF2B5EF4-FFF2-40B4-BE49-F238E27FC236}">
                <a16:creationId xmlns:a16="http://schemas.microsoft.com/office/drawing/2014/main" id="{5BDACA1D-8265-4401-9587-335FB351CA2D}"/>
              </a:ext>
            </a:extLst>
          </p:cNvPr>
          <p:cNvGraphicFramePr>
            <a:graphicFrameLocks noGrp="1"/>
          </p:cNvGraphicFramePr>
          <p:nvPr>
            <p:extLst>
              <p:ext uri="{D42A27DB-BD31-4B8C-83A1-F6EECF244321}">
                <p14:modId xmlns:p14="http://schemas.microsoft.com/office/powerpoint/2010/main" val="3422228430"/>
              </p:ext>
            </p:extLst>
          </p:nvPr>
        </p:nvGraphicFramePr>
        <p:xfrm>
          <a:off x="6443135" y="3218120"/>
          <a:ext cx="5650993" cy="2595880"/>
        </p:xfrm>
        <a:graphic>
          <a:graphicData uri="http://schemas.openxmlformats.org/drawingml/2006/table">
            <a:tbl>
              <a:tblPr>
                <a:tableStyleId>{2D5ABB26-0587-4C30-8999-92F81FD0307C}</a:tableStyleId>
              </a:tblPr>
              <a:tblGrid>
                <a:gridCol w="612648">
                  <a:extLst>
                    <a:ext uri="{9D8B030D-6E8A-4147-A177-3AD203B41FA5}">
                      <a16:colId xmlns:a16="http://schemas.microsoft.com/office/drawing/2014/main" val="462071210"/>
                    </a:ext>
                  </a:extLst>
                </a:gridCol>
                <a:gridCol w="1307592">
                  <a:extLst>
                    <a:ext uri="{9D8B030D-6E8A-4147-A177-3AD203B41FA5}">
                      <a16:colId xmlns:a16="http://schemas.microsoft.com/office/drawing/2014/main" val="2976167017"/>
                    </a:ext>
                  </a:extLst>
                </a:gridCol>
                <a:gridCol w="2075688">
                  <a:extLst>
                    <a:ext uri="{9D8B030D-6E8A-4147-A177-3AD203B41FA5}">
                      <a16:colId xmlns:a16="http://schemas.microsoft.com/office/drawing/2014/main" val="1996483267"/>
                    </a:ext>
                  </a:extLst>
                </a:gridCol>
                <a:gridCol w="1655065">
                  <a:extLst>
                    <a:ext uri="{9D8B030D-6E8A-4147-A177-3AD203B41FA5}">
                      <a16:colId xmlns:a16="http://schemas.microsoft.com/office/drawing/2014/main" val="2298696065"/>
                    </a:ext>
                  </a:extLst>
                </a:gridCol>
              </a:tblGrid>
              <a:tr h="0">
                <a:tc>
                  <a:txBody>
                    <a:bodyPr/>
                    <a:lstStyle/>
                    <a:p>
                      <a:pPr algn="l" fontAlgn="ctr"/>
                      <a:r>
                        <a:rPr lang="en-IN">
                          <a:effectLst/>
                        </a:rPr>
                        <a:t>Rank</a:t>
                      </a:r>
                      <a:endParaRPr lang="en-IN" b="0">
                        <a:solidFill>
                          <a:srgbClr val="FFFFFF"/>
                        </a:solidFill>
                        <a:effectLst/>
                        <a:latin typeface="inherit"/>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IN" dirty="0">
                          <a:effectLst/>
                        </a:rPr>
                        <a:t>Religion</a:t>
                      </a:r>
                      <a:endParaRPr lang="en-IN" b="0" dirty="0">
                        <a:solidFill>
                          <a:srgbClr val="FFFFFF"/>
                        </a:solidFill>
                        <a:effectLst/>
                        <a:latin typeface="inherit"/>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IN" dirty="0">
                          <a:effectLst/>
                        </a:rPr>
                        <a:t>Number Of Believers</a:t>
                      </a:r>
                      <a:endParaRPr lang="en-IN" b="0" dirty="0">
                        <a:solidFill>
                          <a:srgbClr val="FFFFFF"/>
                        </a:solidFill>
                        <a:effectLst/>
                        <a:latin typeface="inherit"/>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IN" dirty="0">
                          <a:effectLst/>
                        </a:rPr>
                        <a:t>% of Population</a:t>
                      </a:r>
                      <a:endParaRPr lang="en-IN" b="0" dirty="0">
                        <a:solidFill>
                          <a:srgbClr val="FFFFFF"/>
                        </a:solidFill>
                        <a:effectLst/>
                        <a:latin typeface="inherit"/>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7433693"/>
                  </a:ext>
                </a:extLst>
              </a:tr>
              <a:tr h="0">
                <a:tc>
                  <a:txBody>
                    <a:bodyPr/>
                    <a:lstStyle/>
                    <a:p>
                      <a:pPr algn="l" fontAlgn="base"/>
                      <a:r>
                        <a:rPr lang="en-IN">
                          <a:effectLs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IN">
                          <a:effectLst/>
                        </a:rPr>
                        <a:t>Christianity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IN">
                          <a:effectLst/>
                        </a:rPr>
                        <a:t>43,433,750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IN" dirty="0">
                          <a:effectLst/>
                        </a:rPr>
                        <a:t>71.4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4372984"/>
                  </a:ext>
                </a:extLst>
              </a:tr>
              <a:tr h="0">
                <a:tc>
                  <a:txBody>
                    <a:bodyPr/>
                    <a:lstStyle/>
                    <a:p>
                      <a:pPr algn="l" fontAlgn="base"/>
                      <a:r>
                        <a:rPr lang="en-IN">
                          <a:effectLs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IN">
                          <a:effectLst/>
                        </a:rPr>
                        <a:t>Islam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IN">
                          <a:effectLst/>
                        </a:rPr>
                        <a:t>1,859,100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IN" dirty="0">
                          <a:effectLst/>
                        </a:rPr>
                        <a:t>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63938741"/>
                  </a:ext>
                </a:extLst>
              </a:tr>
              <a:tr h="0">
                <a:tc>
                  <a:txBody>
                    <a:bodyPr/>
                    <a:lstStyle/>
                    <a:p>
                      <a:pPr algn="l" fontAlgn="base"/>
                      <a:r>
                        <a:rPr lang="en-IN">
                          <a:effectLs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IN">
                          <a:effectLst/>
                        </a:rPr>
                        <a:t>Buddhism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IN">
                          <a:effectLst/>
                        </a:rPr>
                        <a:t>257,300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IN" dirty="0">
                          <a:effectLst/>
                        </a:rPr>
                        <a:t>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6636303"/>
                  </a:ext>
                </a:extLst>
              </a:tr>
              <a:tr h="0">
                <a:tc>
                  <a:txBody>
                    <a:bodyPr/>
                    <a:lstStyle/>
                    <a:p>
                      <a:pPr algn="l" fontAlgn="base"/>
                      <a:r>
                        <a:rPr lang="en-IN">
                          <a:effectLst/>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IN">
                          <a:effectLst/>
                        </a:rPr>
                        <a:t>Hinduism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IN">
                          <a:effectLst/>
                        </a:rPr>
                        <a:t>177,200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IN">
                          <a:effectLst/>
                        </a:rPr>
                        <a:t>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70256"/>
                  </a:ext>
                </a:extLst>
              </a:tr>
              <a:tr h="0">
                <a:tc>
                  <a:txBody>
                    <a:bodyPr/>
                    <a:lstStyle/>
                    <a:p>
                      <a:pPr algn="l" fontAlgn="base"/>
                      <a:r>
                        <a:rPr lang="en-IN">
                          <a:effectLst/>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IN">
                          <a:effectLst/>
                        </a:rPr>
                        <a:t>Sikhism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IN">
                          <a:effectLst/>
                        </a:rPr>
                        <a:t>150,000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IN">
                          <a:effectLst/>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4492703"/>
                  </a:ext>
                </a:extLst>
              </a:tr>
              <a:tr h="0">
                <a:tc>
                  <a:txBody>
                    <a:bodyPr/>
                    <a:lstStyle/>
                    <a:p>
                      <a:pPr algn="l" fontAlgn="base"/>
                      <a:r>
                        <a:rPr lang="en-IN">
                          <a:effectLst/>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IN">
                          <a:effectLst/>
                        </a:rPr>
                        <a:t>Judaism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IN" dirty="0">
                          <a:effectLst/>
                        </a:rPr>
                        <a:t>42,850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IN" dirty="0">
                          <a:effectLst/>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5157998"/>
                  </a:ext>
                </a:extLst>
              </a:tr>
            </a:tbl>
          </a:graphicData>
        </a:graphic>
      </p:graphicFrame>
      <p:sp>
        <p:nvSpPr>
          <p:cNvPr id="9" name="Rectangle 8">
            <a:extLst>
              <a:ext uri="{FF2B5EF4-FFF2-40B4-BE49-F238E27FC236}">
                <a16:creationId xmlns:a16="http://schemas.microsoft.com/office/drawing/2014/main" id="{3DDE0F27-7359-48B0-8FDD-9E081CE02F4F}"/>
              </a:ext>
            </a:extLst>
          </p:cNvPr>
          <p:cNvSpPr/>
          <p:nvPr/>
        </p:nvSpPr>
        <p:spPr>
          <a:xfrm>
            <a:off x="792142" y="3808583"/>
            <a:ext cx="5650993" cy="1200329"/>
          </a:xfrm>
          <a:prstGeom prst="rect">
            <a:avLst/>
          </a:prstGeom>
        </p:spPr>
        <p:txBody>
          <a:bodyPr wrap="square">
            <a:spAutoFit/>
          </a:bodyPr>
          <a:lstStyle/>
          <a:p>
            <a:r>
              <a:rPr lang="en-IN" dirty="0"/>
              <a:t>Italy-India are similar countries.</a:t>
            </a:r>
          </a:p>
          <a:p>
            <a:r>
              <a:rPr lang="en-IN" dirty="0"/>
              <a:t>Other religions including in Italy are Islam- 3.1%, Buddhism- 0.4%, Hinduism, Sikhism, and Judaism collectively contributes to 0.6%.</a:t>
            </a:r>
          </a:p>
        </p:txBody>
      </p:sp>
      <p:pic>
        <p:nvPicPr>
          <p:cNvPr id="10" name="Picture 9">
            <a:extLst>
              <a:ext uri="{FF2B5EF4-FFF2-40B4-BE49-F238E27FC236}">
                <a16:creationId xmlns:a16="http://schemas.microsoft.com/office/drawing/2014/main" id="{E7EF5989-FE12-4BAE-912E-20ECDCD58D99}"/>
              </a:ext>
            </a:extLst>
          </p:cNvPr>
          <p:cNvPicPr>
            <a:picLocks noChangeAspect="1"/>
          </p:cNvPicPr>
          <p:nvPr/>
        </p:nvPicPr>
        <p:blipFill rotWithShape="1">
          <a:blip r:embed="rId3"/>
          <a:srcRect t="11092" b="813"/>
          <a:stretch/>
        </p:blipFill>
        <p:spPr>
          <a:xfrm rot="10800000" flipV="1">
            <a:off x="0" y="5814000"/>
            <a:ext cx="12191996" cy="1044000"/>
          </a:xfrm>
          <a:prstGeom prst="rect">
            <a:avLst/>
          </a:prstGeom>
        </p:spPr>
      </p:pic>
    </p:spTree>
    <p:extLst>
      <p:ext uri="{BB962C8B-B14F-4D97-AF65-F5344CB8AC3E}">
        <p14:creationId xmlns:p14="http://schemas.microsoft.com/office/powerpoint/2010/main" val="1079049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C0BA4E-C886-4609-8D24-3D1A9C87AC14}"/>
              </a:ext>
            </a:extLst>
          </p:cNvPr>
          <p:cNvSpPr txBox="1"/>
          <p:nvPr/>
        </p:nvSpPr>
        <p:spPr>
          <a:xfrm>
            <a:off x="429432" y="224324"/>
            <a:ext cx="4946073" cy="523220"/>
          </a:xfrm>
          <a:prstGeom prst="rect">
            <a:avLst/>
          </a:prstGeom>
          <a:noFill/>
        </p:spPr>
        <p:txBody>
          <a:bodyPr wrap="square" rtlCol="0">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Socio-Cultural &amp; Biz-Cultural:</a:t>
            </a:r>
          </a:p>
        </p:txBody>
      </p:sp>
      <p:sp>
        <p:nvSpPr>
          <p:cNvPr id="5" name="Rectangle 4">
            <a:extLst>
              <a:ext uri="{FF2B5EF4-FFF2-40B4-BE49-F238E27FC236}">
                <a16:creationId xmlns:a16="http://schemas.microsoft.com/office/drawing/2014/main" id="{F4D80FC6-91D9-435B-827E-9F1756CBF819}"/>
              </a:ext>
            </a:extLst>
          </p:cNvPr>
          <p:cNvSpPr/>
          <p:nvPr/>
        </p:nvSpPr>
        <p:spPr>
          <a:xfrm>
            <a:off x="300769" y="1020590"/>
            <a:ext cx="7996995" cy="4247317"/>
          </a:xfrm>
          <a:prstGeom prst="rect">
            <a:avLst/>
          </a:prstGeom>
        </p:spPr>
        <p:txBody>
          <a:bodyPr wrap="square">
            <a:spAutoFit/>
          </a:bodyPr>
          <a:lstStyle/>
          <a:p>
            <a:pPr marL="285750" indent="-285750">
              <a:buFont typeface="Arial" panose="020B0604020202020204" pitchFamily="34" charset="0"/>
              <a:buChar char="•"/>
            </a:pPr>
            <a:r>
              <a:rPr lang="en-US" dirty="0"/>
              <a:t>Italy believes is collective impact and is a emotional country. Relationships are close even if distance is more. Due to economic climate &amp; parental authority Italians lives at home till adulthood. Rural Italians families are more family-centered.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Women in are given same rights as men, but it is still male-dominant country.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Gender partiality may reflect when women are rewarded with lower</a:t>
            </a:r>
          </a:p>
          <a:p>
            <a:r>
              <a:rPr lang="en-US" dirty="0"/>
              <a:t>     wages or preference for male employees in some sectors.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Women are here considered beautiful but </a:t>
            </a:r>
            <a:r>
              <a:rPr lang="en-IN" dirty="0"/>
              <a:t>unintelligent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Southern Italy is affected socially and economically by heavily active </a:t>
            </a:r>
          </a:p>
          <a:p>
            <a:r>
              <a:rPr lang="en-IN" dirty="0"/>
              <a:t>     mafia like organised crime for centuries, it is also called as </a:t>
            </a:r>
            <a:r>
              <a:rPr lang="en-IN" i="1" dirty="0"/>
              <a:t>Cosa Nostra</a:t>
            </a:r>
          </a:p>
          <a:p>
            <a:r>
              <a:rPr lang="en-IN" i="1" dirty="0"/>
              <a:t>     </a:t>
            </a:r>
            <a:r>
              <a:rPr lang="en-IN" dirty="0"/>
              <a:t>or </a:t>
            </a:r>
            <a:r>
              <a:rPr lang="en-IN" i="1" dirty="0"/>
              <a:t>Sicilian Mafia </a:t>
            </a:r>
            <a:r>
              <a:rPr lang="en-IN" dirty="0"/>
              <a:t>of Sicily.</a:t>
            </a:r>
            <a:endParaRPr lang="en-US" dirty="0"/>
          </a:p>
        </p:txBody>
      </p:sp>
      <p:pic>
        <p:nvPicPr>
          <p:cNvPr id="6" name="Picture 5">
            <a:extLst>
              <a:ext uri="{FF2B5EF4-FFF2-40B4-BE49-F238E27FC236}">
                <a16:creationId xmlns:a16="http://schemas.microsoft.com/office/drawing/2014/main" id="{71587920-6FCE-4038-8657-5F4B8CE5EF9F}"/>
              </a:ext>
            </a:extLst>
          </p:cNvPr>
          <p:cNvPicPr>
            <a:picLocks noChangeAspect="1"/>
          </p:cNvPicPr>
          <p:nvPr/>
        </p:nvPicPr>
        <p:blipFill rotWithShape="1">
          <a:blip r:embed="rId2"/>
          <a:srcRect t="11092" b="813"/>
          <a:stretch/>
        </p:blipFill>
        <p:spPr>
          <a:xfrm rot="10800000" flipV="1">
            <a:off x="0" y="5814000"/>
            <a:ext cx="12191996" cy="1044000"/>
          </a:xfrm>
          <a:prstGeom prst="rect">
            <a:avLst/>
          </a:prstGeom>
        </p:spPr>
      </p:pic>
      <p:pic>
        <p:nvPicPr>
          <p:cNvPr id="2" name="Picture 1">
            <a:extLst>
              <a:ext uri="{FF2B5EF4-FFF2-40B4-BE49-F238E27FC236}">
                <a16:creationId xmlns:a16="http://schemas.microsoft.com/office/drawing/2014/main" id="{31F7E377-B326-43D4-AEF5-3ABF6CC4F8ED}"/>
              </a:ext>
            </a:extLst>
          </p:cNvPr>
          <p:cNvPicPr>
            <a:picLocks noChangeAspect="1"/>
          </p:cNvPicPr>
          <p:nvPr/>
        </p:nvPicPr>
        <p:blipFill>
          <a:blip r:embed="rId3"/>
          <a:stretch>
            <a:fillRect/>
          </a:stretch>
        </p:blipFill>
        <p:spPr>
          <a:xfrm>
            <a:off x="7189312" y="2872894"/>
            <a:ext cx="4701919" cy="3120127"/>
          </a:xfrm>
          <a:prstGeom prst="rect">
            <a:avLst/>
          </a:prstGeom>
        </p:spPr>
      </p:pic>
    </p:spTree>
    <p:extLst>
      <p:ext uri="{BB962C8B-B14F-4D97-AF65-F5344CB8AC3E}">
        <p14:creationId xmlns:p14="http://schemas.microsoft.com/office/powerpoint/2010/main" val="3527914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63F79B-114E-41FE-8B20-92564E6883FF}"/>
              </a:ext>
            </a:extLst>
          </p:cNvPr>
          <p:cNvPicPr>
            <a:picLocks noChangeAspect="1"/>
          </p:cNvPicPr>
          <p:nvPr/>
        </p:nvPicPr>
        <p:blipFill rotWithShape="1">
          <a:blip r:embed="rId2"/>
          <a:srcRect t="11092" b="813"/>
          <a:stretch/>
        </p:blipFill>
        <p:spPr>
          <a:xfrm rot="10800000" flipV="1">
            <a:off x="0" y="5814000"/>
            <a:ext cx="12191996" cy="1044000"/>
          </a:xfrm>
          <a:prstGeom prst="rect">
            <a:avLst/>
          </a:prstGeom>
        </p:spPr>
      </p:pic>
      <p:sp>
        <p:nvSpPr>
          <p:cNvPr id="4" name="TextBox 3">
            <a:extLst>
              <a:ext uri="{FF2B5EF4-FFF2-40B4-BE49-F238E27FC236}">
                <a16:creationId xmlns:a16="http://schemas.microsoft.com/office/drawing/2014/main" id="{085A719C-1CEF-4D1E-AA47-C64681775BAD}"/>
              </a:ext>
            </a:extLst>
          </p:cNvPr>
          <p:cNvSpPr txBox="1"/>
          <p:nvPr/>
        </p:nvSpPr>
        <p:spPr>
          <a:xfrm>
            <a:off x="420288" y="306620"/>
            <a:ext cx="4946073" cy="523220"/>
          </a:xfrm>
          <a:prstGeom prst="rect">
            <a:avLst/>
          </a:prstGeom>
          <a:noFill/>
        </p:spPr>
        <p:txBody>
          <a:bodyPr wrap="square" rtlCol="0">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Socio-Cultural &amp; Biz-Cultural:</a:t>
            </a:r>
          </a:p>
        </p:txBody>
      </p:sp>
      <p:sp>
        <p:nvSpPr>
          <p:cNvPr id="6" name="Rectangle 5">
            <a:extLst>
              <a:ext uri="{FF2B5EF4-FFF2-40B4-BE49-F238E27FC236}">
                <a16:creationId xmlns:a16="http://schemas.microsoft.com/office/drawing/2014/main" id="{ADCC07C0-E2E5-486F-9A96-A7DB4FE6A904}"/>
              </a:ext>
            </a:extLst>
          </p:cNvPr>
          <p:cNvSpPr/>
          <p:nvPr/>
        </p:nvSpPr>
        <p:spPr>
          <a:xfrm>
            <a:off x="420288" y="1047095"/>
            <a:ext cx="10153226" cy="923330"/>
          </a:xfrm>
          <a:prstGeom prst="rect">
            <a:avLst/>
          </a:prstGeom>
        </p:spPr>
        <p:txBody>
          <a:bodyPr wrap="square">
            <a:spAutoFit/>
          </a:bodyPr>
          <a:lstStyle/>
          <a:p>
            <a:pPr marL="285750" indent="-285750">
              <a:buFont typeface="Arial" panose="020B0604020202020204" pitchFamily="34" charset="0"/>
              <a:buChar char="•"/>
            </a:pPr>
            <a:r>
              <a:rPr lang="en-IN" dirty="0"/>
              <a:t>Around 100,000 and 150,000 residents in Italy are Indians  they are either involved in small industrial works or farming and </a:t>
            </a:r>
            <a:r>
              <a:rPr lang="en-US" dirty="0"/>
              <a:t>some of them are priest or nun in Catholic Church</a:t>
            </a:r>
          </a:p>
          <a:p>
            <a:pPr marL="285750" indent="-285750">
              <a:buFont typeface="Arial" panose="020B0604020202020204" pitchFamily="34" charset="0"/>
              <a:buChar char="•"/>
            </a:pPr>
            <a:r>
              <a:rPr lang="en-US" dirty="0"/>
              <a:t>Also there are professionals in northern side of Italy, and work in UN agencies </a:t>
            </a:r>
            <a:endParaRPr lang="en-IN" dirty="0"/>
          </a:p>
        </p:txBody>
      </p:sp>
      <p:sp>
        <p:nvSpPr>
          <p:cNvPr id="2" name="Rectangle 1">
            <a:extLst>
              <a:ext uri="{FF2B5EF4-FFF2-40B4-BE49-F238E27FC236}">
                <a16:creationId xmlns:a16="http://schemas.microsoft.com/office/drawing/2014/main" id="{F2FE30CC-A803-404E-B8E0-E243AEDFBFDB}"/>
              </a:ext>
            </a:extLst>
          </p:cNvPr>
          <p:cNvSpPr/>
          <p:nvPr/>
        </p:nvSpPr>
        <p:spPr>
          <a:xfrm>
            <a:off x="420288" y="1977670"/>
            <a:ext cx="1015322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222222"/>
                </a:solidFill>
                <a:latin typeface="Arial" panose="020B0604020202020204" pitchFamily="34" charset="0"/>
              </a:rPr>
              <a:t>Relationship between two countries are very sensitive which to be handled by one person i.e. Indian Ambassador to Italy</a:t>
            </a:r>
          </a:p>
        </p:txBody>
      </p:sp>
      <p:sp>
        <p:nvSpPr>
          <p:cNvPr id="8" name="Rectangle 7">
            <a:extLst>
              <a:ext uri="{FF2B5EF4-FFF2-40B4-BE49-F238E27FC236}">
                <a16:creationId xmlns:a16="http://schemas.microsoft.com/office/drawing/2014/main" id="{D610FC92-0C61-426A-91F7-A7A7278342CA}"/>
              </a:ext>
            </a:extLst>
          </p:cNvPr>
          <p:cNvSpPr/>
          <p:nvPr/>
        </p:nvSpPr>
        <p:spPr>
          <a:xfrm>
            <a:off x="420288" y="3202400"/>
            <a:ext cx="11292840"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Arial" panose="020B0604020202020204" pitchFamily="34" charset="0"/>
              </a:rPr>
              <a:t>If I would be the </a:t>
            </a:r>
            <a:r>
              <a:rPr lang="en-US" b="1" dirty="0">
                <a:solidFill>
                  <a:schemeClr val="tx1">
                    <a:lumMod val="95000"/>
                    <a:lumOff val="5000"/>
                  </a:schemeClr>
                </a:solidFill>
                <a:latin typeface="Arial" panose="020B0604020202020204" pitchFamily="34" charset="0"/>
              </a:rPr>
              <a:t>Indian Ambassador to Italy</a:t>
            </a:r>
            <a:r>
              <a:rPr lang="en-US" dirty="0">
                <a:solidFill>
                  <a:schemeClr val="tx1">
                    <a:lumMod val="95000"/>
                    <a:lumOff val="5000"/>
                  </a:schemeClr>
                </a:solidFill>
                <a:latin typeface="Arial" panose="020B0604020202020204" pitchFamily="34" charset="0"/>
              </a:rPr>
              <a:t>- My first priority is to maintain friendly relations with Italy.</a:t>
            </a:r>
          </a:p>
          <a:p>
            <a:pPr marL="285750" indent="-285750">
              <a:buFont typeface="Arial" panose="020B0604020202020204" pitchFamily="34" charset="0"/>
              <a:buChar char="•"/>
            </a:pPr>
            <a:r>
              <a:rPr lang="en-IN" dirty="0">
                <a:solidFill>
                  <a:schemeClr val="tx1">
                    <a:lumMod val="95000"/>
                    <a:lumOff val="5000"/>
                  </a:schemeClr>
                </a:solidFill>
              </a:rPr>
              <a:t>India is youth-driven country and Italy has recognized it’s market in India with fashion, wine production, and furniture &amp; décor.</a:t>
            </a:r>
          </a:p>
          <a:p>
            <a:pPr marL="285750" indent="-285750">
              <a:buFont typeface="Arial" panose="020B0604020202020204" pitchFamily="34" charset="0"/>
              <a:buChar char="•"/>
            </a:pPr>
            <a:r>
              <a:rPr lang="en-IN" dirty="0">
                <a:solidFill>
                  <a:schemeClr val="tx1">
                    <a:lumMod val="95000"/>
                    <a:lumOff val="5000"/>
                  </a:schemeClr>
                </a:solidFill>
              </a:rPr>
              <a:t>Italy is the 4</a:t>
            </a:r>
            <a:r>
              <a:rPr lang="en-IN" baseline="30000" dirty="0">
                <a:solidFill>
                  <a:schemeClr val="tx1">
                    <a:lumMod val="95000"/>
                    <a:lumOff val="5000"/>
                  </a:schemeClr>
                </a:solidFill>
              </a:rPr>
              <a:t>th</a:t>
            </a:r>
            <a:r>
              <a:rPr lang="en-IN" dirty="0">
                <a:solidFill>
                  <a:schemeClr val="tx1">
                    <a:lumMod val="95000"/>
                    <a:lumOff val="5000"/>
                  </a:schemeClr>
                </a:solidFill>
              </a:rPr>
              <a:t> biggest trade partner of India among all European countries contributing trade exchange amount of  7.3 billion US dollars, which can be further increased using shared interests. Brands like Vespa, Ferrero, Made in Italy and much more to expand in market beneficial to contributing in various programs like Make in India, Skill India, Smart cities.</a:t>
            </a:r>
          </a:p>
        </p:txBody>
      </p:sp>
    </p:spTree>
    <p:extLst>
      <p:ext uri="{BB962C8B-B14F-4D97-AF65-F5344CB8AC3E}">
        <p14:creationId xmlns:p14="http://schemas.microsoft.com/office/powerpoint/2010/main" val="2068716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1353" y="162560"/>
            <a:ext cx="2412538" cy="523220"/>
          </a:xfrm>
          <a:prstGeom prst="rect">
            <a:avLst/>
          </a:prstGeom>
          <a:noFill/>
        </p:spPr>
        <p:txBody>
          <a:bodyPr wrap="square" rtlCol="0">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Legal aspects:</a:t>
            </a:r>
          </a:p>
        </p:txBody>
      </p:sp>
      <p:sp>
        <p:nvSpPr>
          <p:cNvPr id="2" name="Rectangle 1"/>
          <p:cNvSpPr/>
          <p:nvPr/>
        </p:nvSpPr>
        <p:spPr>
          <a:xfrm>
            <a:off x="406400" y="1046263"/>
            <a:ext cx="6096000" cy="1477328"/>
          </a:xfrm>
          <a:prstGeom prst="rect">
            <a:avLst/>
          </a:prstGeom>
        </p:spPr>
        <p:txBody>
          <a:bodyPr>
            <a:spAutoFit/>
          </a:bodyPr>
          <a:lstStyle/>
          <a:p>
            <a:r>
              <a:rPr lang="en-US" dirty="0">
                <a:solidFill>
                  <a:srgbClr val="212121"/>
                </a:solidFill>
                <a:latin typeface="Source Sans Pro"/>
              </a:rPr>
              <a:t>The Constitution is:</a:t>
            </a:r>
          </a:p>
          <a:p>
            <a:pPr>
              <a:buFont typeface="Arial" panose="020B0604020202020204" pitchFamily="34" charset="0"/>
              <a:buChar char="•"/>
            </a:pPr>
            <a:r>
              <a:rPr lang="en-US" dirty="0">
                <a:solidFill>
                  <a:srgbClr val="212121"/>
                </a:solidFill>
                <a:latin typeface="Source Sans Pro"/>
              </a:rPr>
              <a:t>In written form.</a:t>
            </a:r>
          </a:p>
          <a:p>
            <a:pPr>
              <a:buFont typeface="Arial" panose="020B0604020202020204" pitchFamily="34" charset="0"/>
              <a:buChar char="•"/>
            </a:pPr>
            <a:r>
              <a:rPr lang="en-US" dirty="0">
                <a:solidFill>
                  <a:srgbClr val="212121"/>
                </a:solidFill>
                <a:latin typeface="Source Sans Pro"/>
              </a:rPr>
              <a:t>Composed of 139 Articles.</a:t>
            </a:r>
          </a:p>
          <a:p>
            <a:pPr>
              <a:buFont typeface="Arial" panose="020B0604020202020204" pitchFamily="34" charset="0"/>
              <a:buChar char="•"/>
            </a:pPr>
            <a:r>
              <a:rPr lang="en-US" dirty="0">
                <a:solidFill>
                  <a:srgbClr val="212121"/>
                </a:solidFill>
                <a:latin typeface="Source Sans Pro"/>
              </a:rPr>
              <a:t>Rigid: modification requires a complex process of reform unlike the passing of ordinary laws.</a:t>
            </a:r>
            <a:endParaRPr lang="en-US" b="0" i="0" dirty="0">
              <a:solidFill>
                <a:srgbClr val="212121"/>
              </a:solidFill>
              <a:effectLst/>
              <a:latin typeface="Source Sans Pro"/>
            </a:endParaRPr>
          </a:p>
        </p:txBody>
      </p:sp>
      <p:pic>
        <p:nvPicPr>
          <p:cNvPr id="5" name="Picture 4">
            <a:extLst>
              <a:ext uri="{FF2B5EF4-FFF2-40B4-BE49-F238E27FC236}">
                <a16:creationId xmlns:a16="http://schemas.microsoft.com/office/drawing/2014/main" id="{B8493D71-C653-4E77-8F68-BD3666B89830}"/>
              </a:ext>
            </a:extLst>
          </p:cNvPr>
          <p:cNvPicPr>
            <a:picLocks noChangeAspect="1"/>
          </p:cNvPicPr>
          <p:nvPr/>
        </p:nvPicPr>
        <p:blipFill rotWithShape="1">
          <a:blip r:embed="rId2"/>
          <a:srcRect t="11092" b="813"/>
          <a:stretch/>
        </p:blipFill>
        <p:spPr>
          <a:xfrm rot="10800000" flipV="1">
            <a:off x="0" y="5814000"/>
            <a:ext cx="12191996" cy="1044000"/>
          </a:xfrm>
          <a:prstGeom prst="rect">
            <a:avLst/>
          </a:prstGeom>
        </p:spPr>
      </p:pic>
    </p:spTree>
    <p:extLst>
      <p:ext uri="{BB962C8B-B14F-4D97-AF65-F5344CB8AC3E}">
        <p14:creationId xmlns:p14="http://schemas.microsoft.com/office/powerpoint/2010/main" val="2976027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4771" y="282633"/>
            <a:ext cx="4383426"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Economic Paradigms:</a:t>
            </a:r>
          </a:p>
        </p:txBody>
      </p:sp>
      <p:pic>
        <p:nvPicPr>
          <p:cNvPr id="5" name="Picture 4"/>
          <p:cNvPicPr>
            <a:picLocks noChangeAspect="1"/>
          </p:cNvPicPr>
          <p:nvPr/>
        </p:nvPicPr>
        <p:blipFill>
          <a:blip r:embed="rId2"/>
          <a:stretch>
            <a:fillRect/>
          </a:stretch>
        </p:blipFill>
        <p:spPr>
          <a:xfrm>
            <a:off x="5636028" y="282633"/>
            <a:ext cx="6043277" cy="3319464"/>
          </a:xfrm>
          <a:prstGeom prst="rect">
            <a:avLst/>
          </a:prstGeom>
        </p:spPr>
      </p:pic>
      <p:pic>
        <p:nvPicPr>
          <p:cNvPr id="6" name="Picture 5">
            <a:extLst>
              <a:ext uri="{FF2B5EF4-FFF2-40B4-BE49-F238E27FC236}">
                <a16:creationId xmlns:a16="http://schemas.microsoft.com/office/drawing/2014/main" id="{7365727D-387A-4C93-8E94-D0218B341845}"/>
              </a:ext>
            </a:extLst>
          </p:cNvPr>
          <p:cNvPicPr>
            <a:picLocks noChangeAspect="1"/>
          </p:cNvPicPr>
          <p:nvPr/>
        </p:nvPicPr>
        <p:blipFill rotWithShape="1">
          <a:blip r:embed="rId3"/>
          <a:srcRect t="11092" b="813"/>
          <a:stretch/>
        </p:blipFill>
        <p:spPr>
          <a:xfrm rot="10800000" flipV="1">
            <a:off x="0" y="5722560"/>
            <a:ext cx="12191996" cy="1044000"/>
          </a:xfrm>
          <a:prstGeom prst="rect">
            <a:avLst/>
          </a:prstGeom>
        </p:spPr>
      </p:pic>
    </p:spTree>
    <p:extLst>
      <p:ext uri="{BB962C8B-B14F-4D97-AF65-F5344CB8AC3E}">
        <p14:creationId xmlns:p14="http://schemas.microsoft.com/office/powerpoint/2010/main" val="41711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TotalTime>
  <Words>1469</Words>
  <Application>Microsoft Office PowerPoint</Application>
  <PresentationFormat>Widescreen</PresentationFormat>
  <Paragraphs>164</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Arial</vt:lpstr>
      <vt:lpstr>Calibri</vt:lpstr>
      <vt:lpstr>Calibri Light</vt:lpstr>
      <vt:lpstr>inherit</vt:lpstr>
      <vt:lpstr>Lato</vt:lpstr>
      <vt:lpstr>Source Sans Pro</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Kurekar, Utkarsha (Cognizant)</dc:creator>
  <cp:lastModifiedBy>Kurekar, Utkarsha (Cognizant)</cp:lastModifiedBy>
  <cp:revision>66</cp:revision>
  <dcterms:created xsi:type="dcterms:W3CDTF">2020-01-10T15:23:21Z</dcterms:created>
  <dcterms:modified xsi:type="dcterms:W3CDTF">2020-01-20T15:03:37Z</dcterms:modified>
</cp:coreProperties>
</file>